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8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3" r:id="rId3"/>
    <p:sldId id="294" r:id="rId4"/>
    <p:sldId id="295" r:id="rId5"/>
    <p:sldId id="296" r:id="rId6"/>
    <p:sldId id="272" r:id="rId7"/>
    <p:sldId id="297" r:id="rId8"/>
    <p:sldId id="298" r:id="rId9"/>
    <p:sldId id="299" r:id="rId10"/>
    <p:sldId id="285" r:id="rId11"/>
    <p:sldId id="266" r:id="rId12"/>
    <p:sldId id="300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6CC"/>
    <a:srgbClr val="FF6600"/>
    <a:srgbClr val="CC3300"/>
    <a:srgbClr val="E88C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86348" autoAdjust="0"/>
  </p:normalViewPr>
  <p:slideViewPr>
    <p:cSldViewPr>
      <p:cViewPr varScale="1">
        <p:scale>
          <a:sx n="92" d="100"/>
          <a:sy n="92" d="100"/>
        </p:scale>
        <p:origin x="8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18" tIns="45860" rIns="91718" bIns="45860" numCol="1" anchor="t" anchorCtr="0" compatLnSpc="1">
            <a:prstTxWarp prst="textNoShape">
              <a:avLst/>
            </a:prstTxWarp>
          </a:bodyPr>
          <a:lstStyle>
            <a:lvl1pPr defTabSz="917384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18" tIns="45860" rIns="91718" bIns="45860" numCol="1" anchor="t" anchorCtr="0" compatLnSpc="1">
            <a:prstTxWarp prst="textNoShape">
              <a:avLst/>
            </a:prstTxWarp>
          </a:bodyPr>
          <a:lstStyle>
            <a:lvl1pPr algn="r" defTabSz="917384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830"/>
            <a:ext cx="2946400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18" tIns="45860" rIns="91718" bIns="45860" numCol="1" anchor="b" anchorCtr="0" compatLnSpc="1">
            <a:prstTxWarp prst="textNoShape">
              <a:avLst/>
            </a:prstTxWarp>
          </a:bodyPr>
          <a:lstStyle>
            <a:lvl1pPr defTabSz="917384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830"/>
            <a:ext cx="2946400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18" tIns="45860" rIns="91718" bIns="45860" numCol="1" anchor="b" anchorCtr="0" compatLnSpc="1">
            <a:prstTxWarp prst="textNoShape">
              <a:avLst/>
            </a:prstTxWarp>
          </a:bodyPr>
          <a:lstStyle>
            <a:lvl1pPr algn="r" defTabSz="917384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1E19D03-E167-462A-B751-D333B4593C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508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18" tIns="45860" rIns="91718" bIns="45860" numCol="1" anchor="t" anchorCtr="0" compatLnSpc="1">
            <a:prstTxWarp prst="textNoShape">
              <a:avLst/>
            </a:prstTxWarp>
          </a:bodyPr>
          <a:lstStyle>
            <a:lvl1pPr defTabSz="917384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18" tIns="45860" rIns="91718" bIns="45860" numCol="1" anchor="t" anchorCtr="0" compatLnSpc="1">
            <a:prstTxWarp prst="textNoShape">
              <a:avLst/>
            </a:prstTxWarp>
          </a:bodyPr>
          <a:lstStyle>
            <a:lvl1pPr algn="r" defTabSz="917384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710"/>
            <a:ext cx="5438775" cy="44665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18" tIns="45860" rIns="91718" bIns="458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830"/>
            <a:ext cx="2946400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18" tIns="45860" rIns="91718" bIns="45860" numCol="1" anchor="b" anchorCtr="0" compatLnSpc="1">
            <a:prstTxWarp prst="textNoShape">
              <a:avLst/>
            </a:prstTxWarp>
          </a:bodyPr>
          <a:lstStyle>
            <a:lvl1pPr defTabSz="917384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830"/>
            <a:ext cx="2946400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18" tIns="45860" rIns="91718" bIns="45860" numCol="1" anchor="b" anchorCtr="0" compatLnSpc="1">
            <a:prstTxWarp prst="textNoShape">
              <a:avLst/>
            </a:prstTxWarp>
          </a:bodyPr>
          <a:lstStyle>
            <a:lvl1pPr algn="r" defTabSz="917384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6A81281-48DB-4736-81E0-1181BEC378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730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NKM UNV, Praha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87C534-B731-41F1-B814-E056DBA847D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93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NKM UNV, Praha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C3369-4563-4A7D-B858-6F7D1B794D0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27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NKM UNV, Praha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E6EF3-C52B-4D89-A68E-048C7A7983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584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NKM UNV, Praha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3EFC2-FF01-4DD0-BB89-80D7E0F98B8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658434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NKM UNV, Praha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A18D1-E6BC-481E-88FA-5E553A5AF7D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29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NKM UNV, Praha 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175796-3316-4804-9F0A-58F8BCFFDBB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94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NKM UNV, Praha 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FE2EA-0102-4772-BBD0-2CA2330FAC9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95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NKM UNV, Praha 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16C2A-4199-4667-A926-26B884B28E9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073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NKM UNV, Praha 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531EF-F054-4D26-985F-34FFB53321F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1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NKM UNV, Praha 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3F372-A30F-49EE-9D5B-A8FCD3B6AF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3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38EA8-680B-4B6B-A8E9-5176914A29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1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NKM UNV, Praha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73EFC2-FF01-4DD0-BB89-80D7E0F98B8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67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nkmunv@polytechna.e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332656"/>
            <a:ext cx="7847012" cy="5688632"/>
          </a:xfrm>
          <a:solidFill>
            <a:schemeClr val="accent4">
              <a:lumMod val="20000"/>
              <a:lumOff val="80000"/>
            </a:schemeClr>
          </a:solidFill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cs-CZ" sz="2600" cap="none" dirty="0" smtClean="0">
                <a:effectLst/>
              </a:rPr>
              <a:t/>
            </a:r>
            <a:br>
              <a:rPr lang="cs-CZ" sz="2600" cap="none" dirty="0" smtClean="0">
                <a:effectLst/>
              </a:rPr>
            </a:br>
            <a:r>
              <a:rPr lang="cs-CZ" sz="2600" cap="none" dirty="0" smtClean="0">
                <a:effectLst/>
              </a:rPr>
              <a:t/>
            </a:r>
            <a:br>
              <a:rPr lang="cs-CZ" sz="2600" cap="none" dirty="0" smtClean="0">
                <a:effectLst/>
              </a:rPr>
            </a:br>
            <a:r>
              <a:rPr lang="cs-CZ" sz="2600" cap="none" dirty="0" smtClean="0">
                <a:effectLst/>
              </a:rPr>
              <a:t/>
            </a:r>
            <a:br>
              <a:rPr lang="cs-CZ" sz="2600" cap="none" dirty="0" smtClean="0">
                <a:effectLst/>
              </a:rPr>
            </a:br>
            <a:r>
              <a:rPr lang="cs-CZ" sz="2600" cap="none" dirty="0" smtClean="0">
                <a:effectLst/>
              </a:rPr>
              <a:t/>
            </a:r>
            <a:br>
              <a:rPr lang="cs-CZ" sz="2600" cap="none" dirty="0" smtClean="0">
                <a:effectLst/>
              </a:rPr>
            </a:br>
            <a:r>
              <a:rPr lang="cs-CZ" sz="2600" cap="none" dirty="0" smtClean="0">
                <a:effectLst/>
              </a:rPr>
              <a:t/>
            </a:r>
            <a:br>
              <a:rPr lang="cs-CZ" sz="2600" cap="none" dirty="0" smtClean="0">
                <a:effectLst/>
              </a:rPr>
            </a:br>
            <a:r>
              <a:rPr lang="cs-CZ" sz="2800" b="1" cap="none" dirty="0" smtClean="0">
                <a:solidFill>
                  <a:schemeClr val="hlink"/>
                </a:solidFill>
                <a:effectLst/>
                <a:ea typeface="Verdana" pitchFamily="34" charset="0"/>
                <a:cs typeface="Verdana" pitchFamily="34" charset="0"/>
              </a:rPr>
              <a:t> </a:t>
            </a:r>
            <a:br>
              <a:rPr lang="cs-CZ" sz="2800" b="1" cap="none" dirty="0" smtClean="0">
                <a:solidFill>
                  <a:schemeClr val="hlink"/>
                </a:solidFill>
                <a:effectLst/>
                <a:ea typeface="Verdana" pitchFamily="34" charset="0"/>
                <a:cs typeface="Verdana" pitchFamily="34" charset="0"/>
              </a:rPr>
            </a:br>
            <a:r>
              <a:rPr lang="cs-CZ" sz="3100" b="1" cap="none" dirty="0" smtClean="0">
                <a:solidFill>
                  <a:schemeClr val="hlink"/>
                </a:solidFill>
                <a:effectLst/>
                <a:ea typeface="Verdana" pitchFamily="34" charset="0"/>
                <a:cs typeface="Verdana" pitchFamily="34" charset="0"/>
              </a:rPr>
              <a:t/>
            </a:r>
            <a:br>
              <a:rPr lang="cs-CZ" sz="3100" b="1" cap="none" dirty="0" smtClean="0">
                <a:solidFill>
                  <a:schemeClr val="hlink"/>
                </a:solidFill>
                <a:effectLst/>
                <a:ea typeface="Verdana" pitchFamily="34" charset="0"/>
                <a:cs typeface="Verdana" pitchFamily="34" charset="0"/>
              </a:rPr>
            </a:br>
            <a:r>
              <a:rPr lang="cs-CZ" sz="3100" b="1" cap="none" dirty="0" smtClean="0">
                <a:solidFill>
                  <a:schemeClr val="hlink"/>
                </a:solidFill>
                <a:effectLst/>
                <a:ea typeface="Verdana" pitchFamily="34" charset="0"/>
                <a:cs typeface="Verdana" pitchFamily="34" charset="0"/>
              </a:rPr>
              <a:t/>
            </a:r>
            <a:br>
              <a:rPr lang="cs-CZ" sz="3100" b="1" cap="none" dirty="0" smtClean="0">
                <a:solidFill>
                  <a:schemeClr val="hlink"/>
                </a:solidFill>
                <a:effectLst/>
                <a:ea typeface="Verdana" pitchFamily="34" charset="0"/>
                <a:cs typeface="Verdana" pitchFamily="34" charset="0"/>
              </a:rPr>
            </a:br>
            <a:r>
              <a:rPr lang="cs-CZ" sz="3100" b="1" dirty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cs-CZ" sz="3100" b="1" dirty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</a:br>
            <a:r>
              <a:rPr lang="cs-CZ" sz="3100" b="1" dirty="0" smtClean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cs-CZ" sz="3100" b="1" dirty="0" smtClean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</a:br>
            <a:r>
              <a:rPr lang="cs-CZ" sz="3100" b="1" dirty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cs-CZ" sz="3100" b="1" dirty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</a:br>
            <a:r>
              <a:rPr lang="cs-CZ" sz="3100" b="1" dirty="0" smtClean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cs-CZ" sz="3100" b="1" dirty="0" smtClean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</a:br>
            <a:r>
              <a:rPr lang="cs-CZ" sz="3100" b="1" dirty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cs-CZ" sz="3100" b="1" dirty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</a:br>
            <a:r>
              <a:rPr lang="cs-CZ" sz="3100" b="1" dirty="0" smtClean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cs-CZ" sz="3100" b="1" dirty="0" smtClean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</a:br>
            <a:r>
              <a:rPr lang="cs-CZ" sz="3100" b="1" dirty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cs-CZ" sz="3100" b="1" dirty="0">
                <a:solidFill>
                  <a:schemeClr val="hlink"/>
                </a:solidFill>
                <a:ea typeface="Verdana" pitchFamily="34" charset="0"/>
                <a:cs typeface="Verdana" pitchFamily="34" charset="0"/>
              </a:rPr>
            </a:br>
            <a:r>
              <a:rPr lang="cs-CZ" sz="3100" b="1" cap="none" dirty="0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ea typeface="Verdana" pitchFamily="34" charset="0"/>
                <a:cs typeface="Verdana" pitchFamily="34" charset="0"/>
              </a:rPr>
              <a:t>UN </a:t>
            </a:r>
            <a:r>
              <a:rPr lang="cs-CZ" sz="3100" b="1" cap="none" dirty="0" err="1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ea typeface="Verdana" pitchFamily="34" charset="0"/>
                <a:cs typeface="Verdana" pitchFamily="34" charset="0"/>
              </a:rPr>
              <a:t>Youth</a:t>
            </a:r>
            <a:r>
              <a:rPr lang="cs-CZ" sz="3100" b="1" cap="none" dirty="0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ea typeface="Verdana" pitchFamily="34" charset="0"/>
                <a:cs typeface="Verdana" pitchFamily="34" charset="0"/>
              </a:rPr>
              <a:t> </a:t>
            </a:r>
            <a:r>
              <a:rPr lang="cs-CZ" sz="3100" b="1" cap="none" dirty="0" err="1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ea typeface="Verdana" pitchFamily="34" charset="0"/>
                <a:cs typeface="Verdana" pitchFamily="34" charset="0"/>
              </a:rPr>
              <a:t>Volunteers</a:t>
            </a:r>
            <a:r>
              <a:rPr lang="cs-CZ" sz="3100" b="1" cap="none" dirty="0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ea typeface="Verdana" pitchFamily="34" charset="0"/>
                <a:cs typeface="Verdana" pitchFamily="34" charset="0"/>
              </a:rPr>
              <a:t> </a:t>
            </a:r>
            <a:r>
              <a:rPr lang="cs-CZ" sz="3100" b="1" cap="none" dirty="0" err="1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ea typeface="Verdana" pitchFamily="34" charset="0"/>
                <a:cs typeface="Verdana" pitchFamily="34" charset="0"/>
              </a:rPr>
              <a:t>Programme</a:t>
            </a:r>
            <a:r>
              <a:rPr lang="cs-CZ" sz="3100" b="1" cap="none" dirty="0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ea typeface="Verdana" pitchFamily="34" charset="0"/>
                <a:cs typeface="Verdana" pitchFamily="34" charset="0"/>
              </a:rPr>
              <a:t> </a:t>
            </a:r>
            <a:r>
              <a:rPr lang="cs-CZ" sz="2800" cap="none" dirty="0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cs-CZ" sz="2800" cap="none" dirty="0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cs-CZ" sz="2800" cap="none" dirty="0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cs-CZ" sz="2800" cap="none" dirty="0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cs-CZ" sz="44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a typeface="Verdana" pitchFamily="34" charset="0"/>
                <a:cs typeface="Verdana" pitchFamily="34" charset="0"/>
              </a:rPr>
              <a:t>ROČNÍ STÁŽE</a:t>
            </a:r>
            <a:br>
              <a:rPr lang="cs-CZ" sz="44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a typeface="Verdana" pitchFamily="34" charset="0"/>
                <a:cs typeface="Verdana" pitchFamily="34" charset="0"/>
              </a:rPr>
            </a:br>
            <a:r>
              <a:rPr lang="cs-CZ" sz="44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a typeface="Verdana" pitchFamily="34" charset="0"/>
                <a:cs typeface="Verdana" pitchFamily="34" charset="0"/>
              </a:rPr>
              <a:t>PRO ABSOLVENTY VYSOKÝCH ŠKOL  </a:t>
            </a:r>
            <a:br>
              <a:rPr lang="cs-CZ" sz="44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a typeface="Verdana" pitchFamily="34" charset="0"/>
                <a:cs typeface="Verdana" pitchFamily="34" charset="0"/>
              </a:rPr>
            </a:br>
            <a:r>
              <a:rPr lang="cs-CZ" sz="44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a typeface="Verdana" pitchFamily="34" charset="0"/>
                <a:cs typeface="Verdana" pitchFamily="34" charset="0"/>
              </a:rPr>
              <a:t>V ROZVOJOVÝCH ZEM</a:t>
            </a:r>
            <a:r>
              <a:rPr lang="cs-CZ" sz="49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a typeface="Verdana" pitchFamily="34" charset="0"/>
                <a:cs typeface="Verdana" pitchFamily="34" charset="0"/>
              </a:rPr>
              <a:t>ÍCH</a:t>
            </a:r>
            <a:br>
              <a:rPr lang="cs-CZ" sz="49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a typeface="Verdana" pitchFamily="34" charset="0"/>
                <a:cs typeface="Verdana" pitchFamily="34" charset="0"/>
              </a:rPr>
            </a:br>
            <a:r>
              <a:rPr lang="cs-CZ" sz="1800" b="1" cap="none" dirty="0" smtClean="0">
                <a:solidFill>
                  <a:schemeClr val="hlink"/>
                </a:solidFill>
                <a:effectLst/>
                <a:ea typeface="Verdana" pitchFamily="34" charset="0"/>
                <a:cs typeface="Verdana" pitchFamily="34" charset="0"/>
              </a:rPr>
              <a:t/>
            </a:r>
            <a:br>
              <a:rPr lang="cs-CZ" sz="1800" b="1" cap="none" dirty="0" smtClean="0">
                <a:solidFill>
                  <a:schemeClr val="hlink"/>
                </a:solidFill>
                <a:effectLst/>
                <a:ea typeface="Verdana" pitchFamily="34" charset="0"/>
                <a:cs typeface="Verdana" pitchFamily="34" charset="0"/>
              </a:rPr>
            </a:br>
            <a:r>
              <a:rPr lang="cs-CZ" sz="2600" cap="none" dirty="0" smtClean="0">
                <a:solidFill>
                  <a:schemeClr val="hlink"/>
                </a:solidFill>
                <a:effectLst/>
                <a:ea typeface="Verdana" pitchFamily="34" charset="0"/>
                <a:cs typeface="Verdana" pitchFamily="34" charset="0"/>
              </a:rPr>
              <a:t/>
            </a:r>
            <a:br>
              <a:rPr lang="cs-CZ" sz="2600" cap="none" dirty="0" smtClean="0">
                <a:solidFill>
                  <a:schemeClr val="hlink"/>
                </a:solidFill>
                <a:effectLst/>
                <a:ea typeface="Verdana" pitchFamily="34" charset="0"/>
                <a:cs typeface="Verdana" pitchFamily="34" charset="0"/>
              </a:rPr>
            </a:br>
            <a:r>
              <a:rPr lang="cs-CZ" sz="2000" b="1" cap="none" dirty="0" smtClean="0">
                <a:solidFill>
                  <a:schemeClr val="tx1"/>
                </a:solidFill>
                <a:effectLst/>
                <a:ea typeface="Verdana" pitchFamily="34" charset="0"/>
                <a:cs typeface="Verdana" pitchFamily="34" charset="0"/>
              </a:rPr>
              <a:t>NÁRODNÍ KONTAKTNÍ MÍSTO DOBROVOLNÍKŮ OSN, PRAHA</a:t>
            </a:r>
            <a:br>
              <a:rPr lang="cs-CZ" sz="2000" b="1" cap="none" dirty="0" smtClean="0">
                <a:solidFill>
                  <a:schemeClr val="tx1"/>
                </a:solidFill>
                <a:effectLst/>
                <a:ea typeface="Verdana" pitchFamily="34" charset="0"/>
                <a:cs typeface="Verdana" pitchFamily="34" charset="0"/>
              </a:rPr>
            </a:br>
            <a:r>
              <a:rPr lang="cs-CZ" sz="2000" b="1" cap="none" dirty="0" smtClean="0">
                <a:solidFill>
                  <a:schemeClr val="tx1"/>
                </a:solidFill>
                <a:effectLst/>
                <a:ea typeface="Verdana" pitchFamily="34" charset="0"/>
                <a:cs typeface="Verdana" pitchFamily="34" charset="0"/>
              </a:rPr>
              <a:t>září 2016</a:t>
            </a:r>
            <a:r>
              <a:rPr lang="cs-CZ" sz="2000" b="1" cap="none" dirty="0" smtClean="0">
                <a:solidFill>
                  <a:schemeClr val="hlink"/>
                </a:solidFill>
                <a:effectLst/>
                <a:ea typeface="Verdana" pitchFamily="34" charset="0"/>
                <a:cs typeface="Verdana" pitchFamily="34" charset="0"/>
              </a:rPr>
              <a:t/>
            </a:r>
            <a:br>
              <a:rPr lang="cs-CZ" sz="2000" b="1" cap="none" dirty="0" smtClean="0">
                <a:solidFill>
                  <a:schemeClr val="hlink"/>
                </a:solidFill>
                <a:effectLst/>
                <a:ea typeface="Verdana" pitchFamily="34" charset="0"/>
                <a:cs typeface="Verdana" pitchFamily="34" charset="0"/>
              </a:rPr>
            </a:br>
            <a:r>
              <a:rPr lang="cs-CZ" sz="1300" cap="none" dirty="0" smtClean="0">
                <a:effectLst/>
                <a:ea typeface="Verdana" pitchFamily="34" charset="0"/>
                <a:cs typeface="Verdana" pitchFamily="34" charset="0"/>
              </a:rPr>
              <a:t/>
            </a:r>
            <a:br>
              <a:rPr lang="cs-CZ" sz="1300" cap="none" dirty="0" smtClean="0">
                <a:effectLst/>
                <a:ea typeface="Verdana" pitchFamily="34" charset="0"/>
                <a:cs typeface="Verdana" pitchFamily="34" charset="0"/>
              </a:rPr>
            </a:br>
            <a:r>
              <a:rPr lang="cs-CZ" sz="2600" cap="none" dirty="0" smtClean="0">
                <a:effectLst/>
              </a:rPr>
              <a:t/>
            </a:r>
            <a:br>
              <a:rPr lang="cs-CZ" sz="2600" cap="none" dirty="0" smtClean="0">
                <a:effectLst/>
              </a:rPr>
            </a:br>
            <a:r>
              <a:rPr lang="cs-CZ" sz="2600" cap="none" dirty="0" smtClean="0">
                <a:effectLst/>
              </a:rPr>
              <a:t> </a:t>
            </a:r>
            <a:endParaRPr lang="en-US" sz="2600" cap="none" dirty="0" smtClean="0"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5517232"/>
            <a:ext cx="8007424" cy="72008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 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20688"/>
            <a:ext cx="2095500" cy="714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Harmonogram přípravy stáže :</a:t>
            </a:r>
            <a:endParaRPr lang="cs-CZ" sz="4000" b="1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988840"/>
            <a:ext cx="8686800" cy="438249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sz="1800" b="1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1800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800" b="1" dirty="0" smtClean="0"/>
              <a:t>vypsání volných pozic 				    	  červenec 2016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800" b="1" dirty="0" smtClean="0"/>
              <a:t>nábor zájemců, příjem přihlášek     	             červenec– 13. září 2016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800" b="1" dirty="0" smtClean="0"/>
              <a:t>výběrové řízení (osobní pohovory )		</a:t>
            </a:r>
            <a:r>
              <a:rPr lang="cs-CZ" sz="1800" b="1" dirty="0"/>
              <a:t>	</a:t>
            </a:r>
            <a:r>
              <a:rPr lang="cs-CZ" sz="1800" b="1" dirty="0" smtClean="0"/>
              <a:t>září -  říjen 2016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800" b="1" dirty="0" smtClean="0"/>
              <a:t>potvrzení přijatých kandidátů od UNV	 	  počátek prosince 2016</a:t>
            </a:r>
            <a:endParaRPr lang="cs-CZ" sz="18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800" b="1" dirty="0" smtClean="0"/>
              <a:t>příprava </a:t>
            </a:r>
            <a:r>
              <a:rPr lang="cs-CZ" sz="1800" b="1" dirty="0"/>
              <a:t>na cestu </a:t>
            </a:r>
            <a:r>
              <a:rPr lang="cs-CZ" sz="1800" b="1" dirty="0" smtClean="0"/>
              <a:t>(smluvní, zdravotní</a:t>
            </a:r>
            <a:r>
              <a:rPr lang="cs-CZ" sz="1800" b="1" dirty="0"/>
              <a:t>, </a:t>
            </a:r>
            <a:r>
              <a:rPr lang="cs-CZ" sz="1800" b="1" dirty="0" err="1" smtClean="0"/>
              <a:t>viza</a:t>
            </a:r>
            <a:r>
              <a:rPr lang="cs-CZ" sz="1800" b="1" dirty="0" smtClean="0"/>
              <a:t>)         	           od prosince 2016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800" b="1" dirty="0" smtClean="0"/>
              <a:t>čtyřdenní školení v </a:t>
            </a:r>
            <a:r>
              <a:rPr lang="cs-CZ" sz="1800" b="1" dirty="0"/>
              <a:t>Bonnu 			</a:t>
            </a:r>
            <a:r>
              <a:rPr lang="cs-CZ" sz="1800" b="1" dirty="0" smtClean="0"/>
              <a:t>  </a:t>
            </a:r>
            <a:r>
              <a:rPr lang="cs-CZ" sz="1800" b="1" dirty="0"/>
              <a:t> </a:t>
            </a:r>
            <a:r>
              <a:rPr lang="cs-CZ" sz="1800" b="1" dirty="0" smtClean="0"/>
              <a:t>         	                      leden 2017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800" b="1" dirty="0" smtClean="0"/>
              <a:t>odjezd </a:t>
            </a:r>
            <a:r>
              <a:rPr lang="cs-CZ" sz="1800" b="1" dirty="0"/>
              <a:t>na </a:t>
            </a:r>
            <a:r>
              <a:rPr lang="cs-CZ" sz="1800" b="1" dirty="0" smtClean="0"/>
              <a:t>stáž		           		                     únor - březen 2017</a:t>
            </a:r>
            <a:endParaRPr lang="cs-CZ" sz="1800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200" dirty="0"/>
              <a:t>NKM UNV, Praha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32F938-0AD0-4E0E-9A50-DBA86674405F}" type="slidenum">
              <a:rPr lang="cs-CZ" sz="1400"/>
              <a:pPr>
                <a:defRPr/>
              </a:pPr>
              <a:t>10</a:t>
            </a:fld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08050"/>
            <a:ext cx="8686800" cy="13684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Role </a:t>
            </a:r>
            <a:r>
              <a:rPr lang="cs-CZ" sz="36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Národního kontaktního místa  </a:t>
            </a:r>
            <a:r>
              <a:rPr lang="cs-CZ" sz="3600" b="1" dirty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dobrovolníků OSN</a:t>
            </a:r>
            <a:r>
              <a:rPr lang="cs-CZ" sz="36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 Praha</a:t>
            </a:r>
            <a:endParaRPr lang="cs-CZ" sz="3600" b="1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2276872"/>
            <a:ext cx="8842375" cy="382230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sz="2000" b="1" dirty="0" smtClean="0"/>
              <a:t>průběžný </a:t>
            </a:r>
            <a:r>
              <a:rPr lang="cs-CZ" sz="2000" b="1" dirty="0"/>
              <a:t>kontakt a spolupráce s UNV Bonn a MZV ČR při zajišťování </a:t>
            </a:r>
            <a:r>
              <a:rPr lang="cs-CZ" sz="2000" b="1" dirty="0" smtClean="0"/>
              <a:t>organizace programu a jeho finančního krytí, </a:t>
            </a:r>
            <a:endParaRPr lang="cs-CZ" sz="2000" b="1" dirty="0"/>
          </a:p>
          <a:p>
            <a:pPr eaLnBrk="1" hangingPunct="1"/>
            <a:r>
              <a:rPr lang="cs-CZ" sz="2000" b="1" dirty="0" smtClean="0"/>
              <a:t>nábor  kandidátů v ČR,</a:t>
            </a:r>
          </a:p>
          <a:p>
            <a:pPr eaLnBrk="1" hangingPunct="1"/>
            <a:r>
              <a:rPr lang="cs-CZ" sz="2000" b="1" dirty="0" smtClean="0"/>
              <a:t>zajištění výběrových řízení  pro jednotlivé pozice, </a:t>
            </a:r>
          </a:p>
          <a:p>
            <a:pPr eaLnBrk="1" hangingPunct="1"/>
            <a:r>
              <a:rPr lang="cs-CZ" b="1" dirty="0"/>
              <a:t>p</a:t>
            </a:r>
            <a:r>
              <a:rPr lang="cs-CZ" sz="2000" b="1" dirty="0" smtClean="0"/>
              <a:t>omoc při předodjezdové přípravě,</a:t>
            </a:r>
          </a:p>
          <a:p>
            <a:pPr eaLnBrk="1" hangingPunct="1"/>
            <a:r>
              <a:rPr lang="cs-CZ" sz="2000" b="1" dirty="0" smtClean="0"/>
              <a:t>pomoc při uzavření kontraktu,</a:t>
            </a:r>
          </a:p>
          <a:p>
            <a:pPr eaLnBrk="1" hangingPunct="1"/>
            <a:r>
              <a:rPr lang="cs-CZ" sz="2000" b="1" dirty="0" smtClean="0"/>
              <a:t>podpora při řešení problémů v průběhu stáže.</a:t>
            </a:r>
          </a:p>
          <a:p>
            <a:pPr eaLnBrk="1" hangingPunct="1">
              <a:buFont typeface="Wingdings" pitchFamily="2" charset="2"/>
              <a:buChar char="v"/>
            </a:pPr>
            <a:endParaRPr lang="cs-CZ" sz="2000" b="1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200" dirty="0"/>
              <a:t>NKM UNV, Praha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843839-7DBF-4A36-8689-0EEB355211F1}" type="slidenum">
              <a:rPr lang="cs-CZ" sz="1400"/>
              <a:pPr>
                <a:defRPr/>
              </a:pPr>
              <a:t>11</a:t>
            </a:fld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ln w="22225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Podání přihlášky</a:t>
            </a:r>
            <a:endParaRPr lang="cs-CZ" sz="4000" b="1" dirty="0">
              <a:ln w="22225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Na adresu:</a:t>
            </a:r>
            <a:r>
              <a:rPr lang="cs-CZ" sz="2400" dirty="0" smtClean="0">
                <a:solidFill>
                  <a:srgbClr val="E88C12"/>
                </a:solidFill>
              </a:rPr>
              <a:t>    </a:t>
            </a: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hlinkClick r:id="rId2"/>
              </a:rPr>
              <a:t>nkmunv@polytechna.eu</a:t>
            </a:r>
            <a:endParaRPr lang="cs-CZ" sz="2400" b="1" dirty="0" smtClean="0">
              <a:solidFill>
                <a:schemeClr val="accent2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0" indent="0">
              <a:buNone/>
            </a:pPr>
            <a:endParaRPr lang="cs-CZ" b="1" dirty="0">
              <a:solidFill>
                <a:srgbClr val="E88C12"/>
              </a:solidFill>
            </a:endParaRPr>
          </a:p>
          <a:p>
            <a:pPr marL="0" indent="0">
              <a:buNone/>
            </a:pP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přihlášky</a:t>
            </a:r>
            <a:r>
              <a:rPr lang="cs-CZ" b="1" u="sng" dirty="0" smtClean="0"/>
              <a:t>:</a:t>
            </a:r>
          </a:p>
          <a:p>
            <a:r>
              <a:rPr lang="cs-CZ" b="1" dirty="0" smtClean="0"/>
              <a:t>CV v </a:t>
            </a:r>
            <a:r>
              <a:rPr lang="cs-CZ" b="1" dirty="0" err="1" smtClean="0"/>
              <a:t>angličině</a:t>
            </a:r>
            <a:endParaRPr lang="cs-CZ" b="1" dirty="0" smtClean="0"/>
          </a:p>
          <a:p>
            <a:r>
              <a:rPr lang="cs-CZ" b="1" dirty="0" smtClean="0"/>
              <a:t>Motivační dopis v angličtině</a:t>
            </a:r>
          </a:p>
          <a:p>
            <a:r>
              <a:rPr lang="cs-CZ" b="1" dirty="0" smtClean="0"/>
              <a:t>Sdělení, na kterou pozici se uchazeč hlásí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Uzávěrka příjmu přihlášek</a:t>
            </a:r>
            <a:r>
              <a:rPr lang="cs-CZ" b="1" u="sng" dirty="0" smtClean="0"/>
              <a:t>:</a:t>
            </a:r>
            <a:r>
              <a:rPr lang="cs-CZ" b="1" dirty="0" smtClean="0"/>
              <a:t>   13. září 2016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200" dirty="0" smtClean="0"/>
              <a:t>NKM UNV, Praha </a:t>
            </a:r>
            <a:endParaRPr lang="cs-CZ" sz="1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3EFC2-FF01-4DD0-BB89-80D7E0F98B80}" type="slidenum">
              <a:rPr lang="cs-CZ" sz="1400" smtClean="0"/>
              <a:pPr>
                <a:defRPr/>
              </a:pPr>
              <a:t>12</a:t>
            </a:fld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7090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115591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 </a:t>
            </a:r>
            <a:r>
              <a:rPr lang="cs-CZ" sz="3200" b="1" dirty="0" err="1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Youth</a:t>
            </a:r>
            <a:r>
              <a:rPr lang="cs-CZ" sz="32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err="1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Volunteers</a:t>
            </a:r>
            <a:r>
              <a:rPr lang="cs-CZ" sz="32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err="1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Programme</a:t>
            </a:r>
            <a:endParaRPr lang="cs-CZ" sz="3200" b="1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47139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 smtClean="0"/>
              <a:t>Vychází z „UNV </a:t>
            </a:r>
            <a:r>
              <a:rPr lang="cs-CZ" sz="2400" dirty="0" err="1" smtClean="0"/>
              <a:t>Youth</a:t>
            </a:r>
            <a:r>
              <a:rPr lang="cs-CZ" sz="2400" dirty="0" smtClean="0"/>
              <a:t> </a:t>
            </a:r>
            <a:r>
              <a:rPr lang="cs-CZ" sz="2400" dirty="0" err="1" smtClean="0"/>
              <a:t>Volunteering</a:t>
            </a:r>
            <a:r>
              <a:rPr lang="cs-CZ" sz="2400" dirty="0" smtClean="0"/>
              <a:t> </a:t>
            </a:r>
            <a:r>
              <a:rPr lang="cs-CZ" sz="2400" dirty="0" err="1" smtClean="0"/>
              <a:t>Strategy</a:t>
            </a:r>
            <a:r>
              <a:rPr lang="cs-CZ" sz="2400" dirty="0" smtClean="0"/>
              <a:t> 2014 -2017“.</a:t>
            </a:r>
          </a:p>
          <a:p>
            <a:pPr marL="0" indent="0" algn="just">
              <a:buNone/>
            </a:pPr>
            <a:endParaRPr lang="cs-CZ" sz="2400" b="1" u="sng" dirty="0" smtClean="0">
              <a:solidFill>
                <a:srgbClr val="FF66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0" indent="0" algn="just">
              <a:buNone/>
            </a:pPr>
            <a:r>
              <a:rPr lang="cs-CZ" sz="2400" b="1" u="sng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Obecné cíle</a:t>
            </a:r>
          </a:p>
          <a:p>
            <a:pPr algn="just"/>
            <a:r>
              <a:rPr lang="cs-CZ" sz="2400" b="1" dirty="0" smtClean="0"/>
              <a:t>Zvýšit uznání </a:t>
            </a:r>
            <a:r>
              <a:rPr lang="cs-CZ" sz="2400" dirty="0" smtClean="0"/>
              <a:t>přínosu mládeže ke globálnímu a udržitelnému rozvoji,</a:t>
            </a:r>
          </a:p>
          <a:p>
            <a:pPr algn="just"/>
            <a:r>
              <a:rPr lang="cs-CZ" sz="2400" b="1" dirty="0" smtClean="0"/>
              <a:t>zvýšit podporu </a:t>
            </a:r>
            <a:r>
              <a:rPr lang="cs-CZ" sz="2400" dirty="0" smtClean="0"/>
              <a:t>pro rozvoj regionálního, národního a komunitního dobrovolnictví mládeže,</a:t>
            </a:r>
          </a:p>
          <a:p>
            <a:pPr algn="just"/>
            <a:r>
              <a:rPr lang="cs-CZ" sz="2400" b="1" dirty="0" smtClean="0"/>
              <a:t>rozšiřovat příležitosti</a:t>
            </a:r>
            <a:r>
              <a:rPr lang="cs-CZ" sz="2400" dirty="0" smtClean="0"/>
              <a:t> pro zapojení mladých lidí do rozvojových aktivit a zároveň jim tím dát možnost rozšiřovat jejich vlastní zkušenosti a dovednosti.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200" dirty="0" smtClean="0"/>
              <a:t>NKM UNV, Praha </a:t>
            </a:r>
            <a:endParaRPr lang="cs-CZ" sz="1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3EFC2-FF01-4DD0-BB89-80D7E0F98B80}" type="slidenum">
              <a:rPr lang="cs-CZ" sz="1400" smtClean="0"/>
              <a:pPr>
                <a:defRPr/>
              </a:pPr>
              <a:t>2</a:t>
            </a:fld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0584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00152"/>
          </a:xfrm>
        </p:spPr>
        <p:txBody>
          <a:bodyPr/>
          <a:lstStyle/>
          <a:p>
            <a:pPr algn="ctr"/>
            <a:r>
              <a:rPr lang="cs-CZ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Mladý dobrovolník</a:t>
            </a:r>
            <a:endParaRPr lang="cs-CZ" b="1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759424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lvl="8"/>
            <a:endParaRPr lang="cs-CZ" dirty="0" smtClean="0"/>
          </a:p>
          <a:p>
            <a:endParaRPr lang="cs-CZ" sz="2400" b="1" dirty="0" smtClean="0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  <a:p>
            <a:r>
              <a:rPr lang="cs-CZ" sz="2400" b="1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Věk 18 – 29 let</a:t>
            </a:r>
            <a:r>
              <a:rPr lang="cs-CZ" sz="2400" b="1" dirty="0" smtClean="0"/>
              <a:t>,</a:t>
            </a:r>
          </a:p>
          <a:p>
            <a:r>
              <a:rPr lang="cs-CZ" sz="2400" b="1" dirty="0" smtClean="0"/>
              <a:t>má prokazatelný zájem přispět ke globálnímu míru a udržitelnému rozvoji,</a:t>
            </a:r>
          </a:p>
          <a:p>
            <a:r>
              <a:rPr lang="cs-CZ" sz="2400" b="1" dirty="0" smtClean="0"/>
              <a:t>silně motivovaný, nadšený,</a:t>
            </a:r>
          </a:p>
          <a:p>
            <a:r>
              <a:rPr lang="cs-CZ" sz="2400" b="1" dirty="0" smtClean="0"/>
              <a:t>adaptabilní na jiné kulturní prostředí,</a:t>
            </a:r>
          </a:p>
          <a:p>
            <a:r>
              <a:rPr lang="cs-CZ" sz="2400" b="1" dirty="0" smtClean="0"/>
              <a:t>schopný pracovat bez nároku na komfort,</a:t>
            </a:r>
          </a:p>
          <a:p>
            <a:r>
              <a:rPr lang="cs-CZ" sz="2400" b="1" dirty="0"/>
              <a:t>s</a:t>
            </a:r>
            <a:r>
              <a:rPr lang="cs-CZ" sz="2400" b="1" dirty="0" smtClean="0"/>
              <a:t>chopný aktivně a s dobrou náladou řešit problémy,</a:t>
            </a:r>
          </a:p>
          <a:p>
            <a:r>
              <a:rPr lang="cs-CZ" sz="2400" b="1" dirty="0" smtClean="0"/>
              <a:t>ochotný se zapojit do dobrovolnické práce dlouhodobě.</a:t>
            </a:r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200" dirty="0" smtClean="0"/>
              <a:t>NKM UNV, Praha </a:t>
            </a:r>
            <a:endParaRPr lang="cs-CZ" sz="1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3EFC2-FF01-4DD0-BB89-80D7E0F98B80}" type="slidenum">
              <a:rPr lang="cs-CZ" sz="1400" smtClean="0"/>
              <a:pPr>
                <a:defRPr/>
              </a:pPr>
              <a:t>3</a:t>
            </a:fld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18080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836712"/>
            <a:ext cx="7772400" cy="1584176"/>
          </a:xfrm>
        </p:spPr>
        <p:txBody>
          <a:bodyPr/>
          <a:lstStyle/>
          <a:p>
            <a:r>
              <a:rPr lang="cs-CZ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Možnosti zapojení pro zájemce z ČR</a:t>
            </a:r>
            <a:br>
              <a:rPr lang="cs-CZ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cs-CZ" b="1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2816"/>
            <a:ext cx="7886700" cy="345638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b="1" u="sng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Program „UN </a:t>
            </a:r>
            <a:r>
              <a:rPr lang="cs-CZ" sz="2400" b="1" u="sng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Youth</a:t>
            </a:r>
            <a:r>
              <a:rPr lang="cs-CZ" sz="2400" b="1" u="sng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 </a:t>
            </a:r>
            <a:r>
              <a:rPr lang="cs-CZ" sz="2400" b="1" u="sng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Volunteers</a:t>
            </a:r>
            <a:r>
              <a:rPr lang="cs-CZ" sz="2400" b="1" u="sng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“:</a:t>
            </a:r>
          </a:p>
          <a:p>
            <a:endParaRPr lang="cs-CZ" sz="2400" b="1" u="sng" dirty="0" smtClean="0"/>
          </a:p>
          <a:p>
            <a:r>
              <a:rPr lang="cs-CZ" sz="2400" b="1" u="sng" dirty="0" smtClean="0"/>
              <a:t>Program stáží</a:t>
            </a:r>
            <a:r>
              <a:rPr lang="cs-CZ" sz="2400" u="sng" dirty="0" smtClean="0"/>
              <a:t> </a:t>
            </a:r>
            <a:r>
              <a:rPr lang="cs-CZ" sz="2400" dirty="0" smtClean="0"/>
              <a:t>pro absolventy vysokých škol</a:t>
            </a:r>
          </a:p>
          <a:p>
            <a:pPr marL="0" indent="0">
              <a:buNone/>
            </a:pPr>
            <a:endParaRPr lang="cs-CZ" sz="2400" b="1" u="sng" dirty="0" smtClean="0"/>
          </a:p>
          <a:p>
            <a:r>
              <a:rPr lang="cs-CZ" sz="2400" b="1" u="sng" dirty="0" smtClean="0"/>
              <a:t>Individuální mise </a:t>
            </a:r>
            <a:r>
              <a:rPr lang="cs-CZ" sz="2400" dirty="0" smtClean="0"/>
              <a:t>v rámci různých projektů a programů OSN na místa vytvořená speciálně pro mladé dobrovolníky</a:t>
            </a:r>
          </a:p>
          <a:p>
            <a:endParaRPr lang="cs-CZ" sz="2400" b="1" dirty="0" smtClean="0"/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5800" y="6172200"/>
            <a:ext cx="4745736" cy="365125"/>
          </a:xfrm>
        </p:spPr>
        <p:txBody>
          <a:bodyPr/>
          <a:lstStyle/>
          <a:p>
            <a:pPr>
              <a:defRPr/>
            </a:pPr>
            <a:r>
              <a:rPr lang="cs-CZ" sz="1200" dirty="0" smtClean="0"/>
              <a:t>NKM UNV, Praha </a:t>
            </a:r>
            <a:endParaRPr lang="cs-CZ" sz="1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3EFC2-FF01-4DD0-BB89-80D7E0F98B80}" type="slidenum">
              <a:rPr lang="cs-CZ" sz="1400" smtClean="0"/>
              <a:pPr>
                <a:defRPr/>
              </a:pPr>
              <a:t>4</a:t>
            </a:fld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756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144168"/>
          </a:xfrm>
        </p:spPr>
        <p:txBody>
          <a:bodyPr/>
          <a:lstStyle/>
          <a:p>
            <a:pPr algn="ctr"/>
            <a:r>
              <a:rPr lang="cs-CZ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Program stáží OSN</a:t>
            </a:r>
            <a:endParaRPr lang="cs-CZ" b="1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772816"/>
            <a:ext cx="7886700" cy="302433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Nabízí </a:t>
            </a:r>
            <a:r>
              <a:rPr lang="cs-CZ" sz="24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roční stáže absolventů VŠ v rozvojových zemích.</a:t>
            </a:r>
          </a:p>
          <a:p>
            <a:r>
              <a:rPr lang="cs-CZ" sz="2400" dirty="0" smtClean="0"/>
              <a:t>UNV připravuje místa pro stážisty v rámci různých projektů a programů OSN.</a:t>
            </a:r>
          </a:p>
          <a:p>
            <a:r>
              <a:rPr lang="cs-CZ" sz="2400" dirty="0" smtClean="0"/>
              <a:t>Stáže financují vlády zemí zapojených do programu.</a:t>
            </a:r>
          </a:p>
          <a:p>
            <a:r>
              <a:rPr lang="cs-CZ" sz="2400" dirty="0" smtClean="0"/>
              <a:t>MZV ČR pro české stážisty ročně financuje cca 6 míst. </a:t>
            </a:r>
          </a:p>
          <a:p>
            <a:r>
              <a:rPr lang="cs-CZ" sz="2400" dirty="0" smtClean="0"/>
              <a:t>Nábor a výběr kandidátů z ČR zajišťuje NKM UNV Praha.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200" dirty="0" smtClean="0"/>
              <a:t>NKM UNV, Praha </a:t>
            </a:r>
            <a:endParaRPr lang="cs-CZ" sz="1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3EFC2-FF01-4DD0-BB89-80D7E0F98B80}" type="slidenum">
              <a:rPr lang="cs-CZ" sz="1400" smtClean="0"/>
              <a:pPr>
                <a:defRPr/>
              </a:pPr>
              <a:t>5</a:t>
            </a:fld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34877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36019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Teritoriální </a:t>
            </a:r>
            <a:r>
              <a:rPr lang="cs-CZ" sz="36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zaměření </a:t>
            </a:r>
            <a:br>
              <a:rPr lang="cs-CZ" sz="36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dle koncepce ZRS ČR 2010 - 2017</a:t>
            </a:r>
            <a:endParaRPr lang="cs-CZ" sz="3600" b="1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276606" y="1772816"/>
            <a:ext cx="8686800" cy="423793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sz="22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sz="2300" b="1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cs-CZ" sz="9600" b="1" dirty="0" smtClean="0"/>
              <a:t>Afghánistán, Bosna </a:t>
            </a:r>
            <a:r>
              <a:rPr lang="cs-CZ" sz="9600" b="1" dirty="0"/>
              <a:t>a </a:t>
            </a:r>
            <a:r>
              <a:rPr lang="cs-CZ" sz="9600" b="1" dirty="0" smtClean="0"/>
              <a:t>Hercegovina, Etiopie, Moldavsko, Mongolsko </a:t>
            </a:r>
            <a:r>
              <a:rPr lang="cs-CZ" sz="9600" b="1" dirty="0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(programové  země),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cs-CZ" sz="9600" b="1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cs-CZ" sz="9600" b="1" dirty="0" smtClean="0"/>
              <a:t>Gruzie, Kambodža, Kosovo, Palestinská autonomní území,   Srbsko </a:t>
            </a:r>
            <a:r>
              <a:rPr lang="cs-CZ" sz="9600" b="1" dirty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(projektové země</a:t>
            </a:r>
            <a:r>
              <a:rPr lang="cs-CZ" sz="9600" b="1" dirty="0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)</a:t>
            </a:r>
            <a:r>
              <a:rPr lang="cs-CZ" sz="9600" b="1" dirty="0" smtClean="0">
                <a:solidFill>
                  <a:srgbClr val="E88C12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,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cs-CZ" sz="9600" b="1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cs-CZ" sz="9600" b="1" dirty="0" smtClean="0"/>
              <a:t>Angola, Jemen, Ukrajina, Vietnam, Zambie </a:t>
            </a:r>
            <a:r>
              <a:rPr lang="cs-CZ" sz="9600" b="1" dirty="0" smtClean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(ostatní země prioritního zájmu).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9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1800" b="1" dirty="0">
              <a:solidFill>
                <a:schemeClr val="hlink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1600" b="1" dirty="0">
              <a:solidFill>
                <a:schemeClr val="hlink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1600" dirty="0"/>
              <a:t>	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cs-CZ" sz="1600" dirty="0">
              <a:solidFill>
                <a:schemeClr val="hlin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200" dirty="0"/>
              <a:t>NKM UNV, Praha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FA8BB-1780-40DE-A2AE-1087D7907D95}" type="slidenum">
              <a:rPr lang="cs-CZ" sz="1400"/>
              <a:pPr>
                <a:defRPr/>
              </a:pPr>
              <a:t>6</a:t>
            </a:fld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Oborové zaměření stáží</a:t>
            </a:r>
            <a:endParaRPr lang="cs-CZ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endParaRPr lang="cs-CZ" dirty="0" smtClean="0"/>
          </a:p>
          <a:p>
            <a:pPr>
              <a:lnSpc>
                <a:spcPct val="80000"/>
              </a:lnSpc>
              <a:defRPr/>
            </a:pPr>
            <a:r>
              <a:rPr lang="cs-CZ" b="1" dirty="0" smtClean="0"/>
              <a:t>ekonomický rozvoj,</a:t>
            </a:r>
          </a:p>
          <a:p>
            <a:pPr>
              <a:lnSpc>
                <a:spcPct val="80000"/>
              </a:lnSpc>
              <a:defRPr/>
            </a:pPr>
            <a:r>
              <a:rPr lang="cs-CZ" b="1" dirty="0" smtClean="0"/>
              <a:t>sociální </a:t>
            </a:r>
            <a:r>
              <a:rPr lang="cs-CZ" b="1" dirty="0"/>
              <a:t>rozvoj,</a:t>
            </a:r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rozvoj demokracie, lidských práv a společenské </a:t>
            </a:r>
            <a:r>
              <a:rPr lang="cs-CZ" b="1" dirty="0" smtClean="0"/>
              <a:t>transformace,</a:t>
            </a:r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vzdělávání, </a:t>
            </a:r>
          </a:p>
          <a:p>
            <a:pPr>
              <a:lnSpc>
                <a:spcPct val="80000"/>
              </a:lnSpc>
              <a:defRPr/>
            </a:pPr>
            <a:r>
              <a:rPr lang="cs-CZ" b="1" dirty="0" smtClean="0"/>
              <a:t>životní </a:t>
            </a:r>
            <a:r>
              <a:rPr lang="cs-CZ" b="1" dirty="0"/>
              <a:t>prostředí a místní rozvoj,</a:t>
            </a:r>
          </a:p>
          <a:p>
            <a:r>
              <a:rPr lang="cs-CZ" b="1" dirty="0" smtClean="0"/>
              <a:t>komunikace a rozvoj </a:t>
            </a:r>
            <a:r>
              <a:rPr lang="cs-CZ" b="1" dirty="0"/>
              <a:t>informačních technologií</a:t>
            </a:r>
            <a:r>
              <a:rPr lang="cs-CZ" b="1" dirty="0" smtClean="0"/>
              <a:t>,</a:t>
            </a:r>
          </a:p>
          <a:p>
            <a:r>
              <a:rPr lang="cs-CZ" b="1" dirty="0" smtClean="0"/>
              <a:t>rozvoj dobrovolnictví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200" dirty="0" smtClean="0"/>
              <a:t>NKM UNV, Praha </a:t>
            </a:r>
            <a:endParaRPr lang="cs-CZ" sz="1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3EFC2-FF01-4DD0-BB89-80D7E0F98B80}" type="slidenum">
              <a:rPr lang="cs-CZ" sz="1400" smtClean="0"/>
              <a:pPr>
                <a:defRPr/>
              </a:pPr>
              <a:t>7</a:t>
            </a:fld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28918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Závazné podmínky pro účast</a:t>
            </a:r>
            <a:endParaRPr lang="cs-CZ" b="1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25536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Absolutorium vysoké školy (alespoň na úrovni Bc.)</a:t>
            </a:r>
          </a:p>
          <a:p>
            <a:r>
              <a:rPr lang="cs-CZ" b="1" dirty="0" smtClean="0"/>
              <a:t>Věk maximálně 29 let po celou dobu stáže</a:t>
            </a:r>
          </a:p>
          <a:p>
            <a:r>
              <a:rPr lang="cs-CZ" b="1" dirty="0" smtClean="0"/>
              <a:t>Obor studia a dosavadní praxe odpovídající pracovnímu popisu pozice</a:t>
            </a:r>
          </a:p>
          <a:p>
            <a:r>
              <a:rPr lang="cs-CZ" b="1" dirty="0" smtClean="0"/>
              <a:t>Aktivní znalost angličtiny</a:t>
            </a:r>
          </a:p>
          <a:p>
            <a:r>
              <a:rPr lang="cs-CZ" b="1" dirty="0" smtClean="0"/>
              <a:t>Zdravotní způsobilost</a:t>
            </a:r>
          </a:p>
          <a:p>
            <a:r>
              <a:rPr lang="cs-CZ" b="1" dirty="0" smtClean="0"/>
              <a:t>Státní příslušnost ČR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u="sng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Výraznou výhodou: </a:t>
            </a:r>
          </a:p>
          <a:p>
            <a:r>
              <a:rPr lang="cs-CZ" b="1" dirty="0" smtClean="0"/>
              <a:t>Zkušenosti s dobrovolnictvím</a:t>
            </a:r>
          </a:p>
          <a:p>
            <a:r>
              <a:rPr lang="cs-CZ" b="1" dirty="0" smtClean="0"/>
              <a:t>Zkušenosti s prací v mezinárodním prostředí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200" dirty="0" smtClean="0"/>
              <a:t>NKM UNV, Praha </a:t>
            </a:r>
            <a:endParaRPr lang="cs-CZ" sz="1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3EFC2-FF01-4DD0-BB89-80D7E0F98B80}" type="slidenum">
              <a:rPr lang="cs-CZ" sz="1400" smtClean="0"/>
              <a:pPr>
                <a:defRPr/>
              </a:pPr>
              <a:t>8</a:t>
            </a:fld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21632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Stážista má na základě kontraktu s UNV Bonn zajištěno:</a:t>
            </a:r>
            <a:endParaRPr lang="cs-CZ" b="1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cs-CZ" sz="2400" b="1" dirty="0" smtClean="0"/>
          </a:p>
          <a:p>
            <a:r>
              <a:rPr lang="cs-CZ" sz="2400" b="1" dirty="0" smtClean="0"/>
              <a:t>Předodjezdovou asistenci a 4-denní přípravné školení na UNV v Bonnu</a:t>
            </a:r>
          </a:p>
          <a:p>
            <a:r>
              <a:rPr lang="cs-CZ" sz="2400" b="1" dirty="0" smtClean="0"/>
              <a:t>Finanční krytí zdravotní přípravy, cestovních nákladů do Bonnu i do teritoria a přiměřených nákladů pobytu</a:t>
            </a:r>
          </a:p>
          <a:p>
            <a:r>
              <a:rPr lang="cs-CZ" sz="2400" b="1" dirty="0" smtClean="0"/>
              <a:t>Zdravotní a životní pojištění</a:t>
            </a:r>
          </a:p>
          <a:p>
            <a:r>
              <a:rPr lang="cs-CZ" sz="2400" b="1" dirty="0" smtClean="0"/>
              <a:t>Bezpečnost v zemi pobytu</a:t>
            </a:r>
          </a:p>
          <a:p>
            <a:r>
              <a:rPr lang="cs-CZ" sz="2400" b="1" dirty="0" smtClean="0"/>
              <a:t>Odborné vedení po dobu stáže</a:t>
            </a:r>
          </a:p>
          <a:p>
            <a:r>
              <a:rPr lang="cs-CZ" sz="2400" b="1" dirty="0" smtClean="0"/>
              <a:t>Možnost dalšího školení v zemi přidělení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200" dirty="0" smtClean="0"/>
              <a:t>NKM UNV, Praha </a:t>
            </a:r>
            <a:endParaRPr lang="cs-CZ" sz="1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3EFC2-FF01-4DD0-BB89-80D7E0F98B80}" type="slidenum">
              <a:rPr lang="cs-CZ" sz="1400" smtClean="0"/>
              <a:pPr>
                <a:defRPr/>
              </a:pPr>
              <a:t>9</a:t>
            </a:fld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67233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542</Words>
  <Application>Microsoft Office PowerPoint</Application>
  <PresentationFormat>Předvádění na obrazovce (4:3)</PresentationFormat>
  <Paragraphs>125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Verdana</vt:lpstr>
      <vt:lpstr>Wingdings</vt:lpstr>
      <vt:lpstr>Wingdings 2</vt:lpstr>
      <vt:lpstr>Motiv Office</vt:lpstr>
      <vt:lpstr>                UN Youth Volunteers Programme   ROČNÍ STÁŽE PRO ABSOLVENTY VYSOKÝCH ŠKOL   V ROZVOJOVÝCH ZEMÍCH   NÁRODNÍ KONTAKTNÍ MÍSTO DOBROVOLNÍKŮ OSN, PRAHA září 2016    </vt:lpstr>
      <vt:lpstr>UN Youth Volunteers Programme</vt:lpstr>
      <vt:lpstr>Mladý dobrovolník</vt:lpstr>
      <vt:lpstr>Možnosti zapojení pro zájemce z ČR </vt:lpstr>
      <vt:lpstr>Program stáží OSN</vt:lpstr>
      <vt:lpstr>Teritoriální zaměření  dle koncepce ZRS ČR 2010 - 2017</vt:lpstr>
      <vt:lpstr>Oborové zaměření stáží</vt:lpstr>
      <vt:lpstr>Závazné podmínky pro účast</vt:lpstr>
      <vt:lpstr>Stážista má na základě kontraktu s UNV Bonn zajištěno:</vt:lpstr>
      <vt:lpstr>Harmonogram přípravy stáže :</vt:lpstr>
      <vt:lpstr>Role Národního kontaktního místa  dobrovolníků OSN, Praha</vt:lpstr>
      <vt:lpstr>Podání přihlášky</vt:lpstr>
    </vt:vector>
  </TitlesOfParts>
  <Company>Polytechna Consulting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Youth Volunteers Programme   ROČNÍ STÁŽE PRO ABSOLVENTY VYSOKÝCH ŠKOL  V ROZVOJOVÝCH ZEMÍCH   NÁRODNÍ KONTAKTNÍ MÍSTO DOBROVOLNÍKŮ OSN, PRAHA září 2015</dc:title>
  <dc:creator>Hozova</dc:creator>
  <cp:lastModifiedBy>Hozova</cp:lastModifiedBy>
  <cp:revision>11</cp:revision>
  <cp:lastPrinted>2015-08-24T13:07:45Z</cp:lastPrinted>
  <dcterms:created xsi:type="dcterms:W3CDTF">2015-09-04T11:18:03Z</dcterms:created>
  <dcterms:modified xsi:type="dcterms:W3CDTF">2016-09-07T08:21:17Z</dcterms:modified>
</cp:coreProperties>
</file>