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77" r:id="rId5"/>
    <p:sldId id="291" r:id="rId6"/>
    <p:sldId id="280" r:id="rId7"/>
    <p:sldId id="278" r:id="rId8"/>
    <p:sldId id="279" r:id="rId9"/>
    <p:sldId id="270" r:id="rId10"/>
    <p:sldId id="286" r:id="rId11"/>
    <p:sldId id="271" r:id="rId12"/>
    <p:sldId id="287" r:id="rId13"/>
    <p:sldId id="292" r:id="rId14"/>
    <p:sldId id="288" r:id="rId15"/>
    <p:sldId id="289" r:id="rId16"/>
    <p:sldId id="290" r:id="rId17"/>
    <p:sldId id="299" r:id="rId18"/>
    <p:sldId id="282" r:id="rId19"/>
    <p:sldId id="272" r:id="rId20"/>
    <p:sldId id="281" r:id="rId21"/>
    <p:sldId id="304" r:id="rId22"/>
    <p:sldId id="301" r:id="rId23"/>
    <p:sldId id="302" r:id="rId24"/>
    <p:sldId id="267" r:id="rId25"/>
    <p:sldId id="269" r:id="rId26"/>
    <p:sldId id="268" r:id="rId27"/>
    <p:sldId id="303" r:id="rId28"/>
    <p:sldId id="275" r:id="rId29"/>
    <p:sldId id="259" r:id="rId30"/>
    <p:sldId id="263" r:id="rId31"/>
    <p:sldId id="300" r:id="rId32"/>
    <p:sldId id="264" r:id="rId33"/>
    <p:sldId id="284" r:id="rId34"/>
    <p:sldId id="285" r:id="rId35"/>
    <p:sldId id="283" r:id="rId36"/>
    <p:sldId id="260" r:id="rId37"/>
    <p:sldId id="298" r:id="rId38"/>
    <p:sldId id="295" r:id="rId39"/>
    <p:sldId id="294" r:id="rId40"/>
    <p:sldId id="293" r:id="rId41"/>
    <p:sldId id="296" r:id="rId42"/>
    <p:sldId id="297" r:id="rId43"/>
    <p:sldId id="273" r:id="rId44"/>
    <p:sldId id="266" r:id="rId45"/>
    <p:sldId id="265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8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81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71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27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77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97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27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15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16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44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82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14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9FDA-3A04-425C-BFEC-2BF398E380F4}" type="datetimeFigureOut">
              <a:rPr lang="cs-CZ" smtClean="0"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320B-CE67-4341-BD67-5C64FC4C15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5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plnu.cz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vnetjobs.org/" TargetMode="External"/><Relationship Id="rId2" Type="http://schemas.openxmlformats.org/officeDocument/2006/relationships/hyperlink" Target="http://reliefweb.i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deed.com/" TargetMode="External"/><Relationship Id="rId4" Type="http://schemas.openxmlformats.org/officeDocument/2006/relationships/hyperlink" Target="http://www.trust.org/jobs-market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nu.cz/" TargetMode="External"/><Relationship Id="rId2" Type="http://schemas.openxmlformats.org/officeDocument/2006/relationships/hyperlink" Target="http://www.gooverseas.com/blog/how-to-volunteer-abroad-with-refugees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Dobrovolnictví a migrace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9672" y="3717032"/>
            <a:ext cx="5904656" cy="1921768"/>
          </a:xfrm>
        </p:spPr>
        <p:txBody>
          <a:bodyPr>
            <a:normAutofit/>
          </a:bodyPr>
          <a:lstStyle/>
          <a:p>
            <a:pPr algn="r"/>
            <a:r>
              <a:rPr lang="cs-CZ" sz="2000" dirty="0" smtClean="0"/>
              <a:t>Mgr. Kateřina Novotná</a:t>
            </a:r>
            <a:br>
              <a:rPr lang="cs-CZ" sz="2000" dirty="0" smtClean="0"/>
            </a:br>
            <a:r>
              <a:rPr lang="cs-CZ" sz="2000" dirty="0" smtClean="0"/>
              <a:t>Bc. Dominik Obruča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2.6.2016, UPOL Olomouc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5499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60770"/>
            <a:ext cx="6840761" cy="51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578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Autofit/>
          </a:bodyPr>
          <a:lstStyle/>
          <a:p>
            <a:r>
              <a:rPr lang="cs-CZ" sz="2400" dirty="0" smtClean="0"/>
              <a:t>Pomáháme lidem na útěku</a:t>
            </a:r>
            <a:br>
              <a:rPr lang="cs-CZ" sz="2400" dirty="0" smtClean="0"/>
            </a:br>
            <a:r>
              <a:rPr lang="cs-CZ" sz="2400" dirty="0" smtClean="0">
                <a:hlinkClick r:id="rId2"/>
              </a:rPr>
              <a:t>www.plnu.cz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 </a:t>
            </a:r>
            <a:r>
              <a:rPr lang="cs-CZ" sz="2400" dirty="0"/>
              <a:t>https://www.facebook.com/pomocprouprchliky/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9" t="3058"/>
          <a:stretch/>
        </p:blipFill>
        <p:spPr bwMode="auto">
          <a:xfrm>
            <a:off x="1979712" y="1844824"/>
            <a:ext cx="5040560" cy="391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6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963"/>
            <a:ext cx="9144000" cy="53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869950"/>
            <a:ext cx="82010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5843314" cy="2223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846131" cy="41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6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17525"/>
            <a:ext cx="790575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602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60363"/>
            <a:ext cx="912495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6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Profil dobrovolníka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Motivace </a:t>
            </a:r>
            <a:r>
              <a:rPr lang="cs-CZ" dirty="0" smtClean="0"/>
              <a:t>dobrovolníků</a:t>
            </a:r>
          </a:p>
          <a:p>
            <a:pPr lvl="2"/>
            <a:r>
              <a:rPr lang="cs-CZ" dirty="0" smtClean="0"/>
              <a:t>Pomoc potřebným?</a:t>
            </a:r>
          </a:p>
          <a:p>
            <a:pPr lvl="2"/>
            <a:r>
              <a:rPr lang="cs-CZ" dirty="0" smtClean="0"/>
              <a:t>Zvědavost</a:t>
            </a:r>
            <a:r>
              <a:rPr lang="cs-CZ" dirty="0"/>
              <a:t>, snaha vytvořit si vlastní </a:t>
            </a:r>
            <a:r>
              <a:rPr lang="cs-CZ" dirty="0" smtClean="0"/>
              <a:t>názor?</a:t>
            </a:r>
          </a:p>
          <a:p>
            <a:pPr lvl="2"/>
            <a:r>
              <a:rPr lang="cs-CZ" dirty="0" smtClean="0"/>
              <a:t>Vyjádření </a:t>
            </a:r>
            <a:r>
              <a:rPr lang="cs-CZ" dirty="0"/>
              <a:t>politického názoru, forma </a:t>
            </a:r>
            <a:r>
              <a:rPr lang="cs-CZ" dirty="0" smtClean="0"/>
              <a:t>protestu?</a:t>
            </a:r>
          </a:p>
          <a:p>
            <a:pPr lvl="2"/>
            <a:r>
              <a:rPr lang="cs-CZ" dirty="0" smtClean="0"/>
              <a:t>Amatérská žurnalistika?</a:t>
            </a:r>
          </a:p>
          <a:p>
            <a:pPr lvl="2"/>
            <a:r>
              <a:rPr lang="cs-CZ" dirty="0" smtClean="0"/>
              <a:t>Adrenalin?</a:t>
            </a:r>
          </a:p>
          <a:p>
            <a:pPr lvl="2"/>
            <a:r>
              <a:rPr lang="cs-CZ" dirty="0" smtClean="0"/>
              <a:t>Patriotismus?</a:t>
            </a:r>
          </a:p>
          <a:p>
            <a:pPr lvl="2"/>
            <a:r>
              <a:rPr lang="cs-CZ" dirty="0"/>
              <a:t>Módní záležitost</a:t>
            </a:r>
            <a:r>
              <a:rPr lang="cs-CZ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3243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Profil dobrovolníka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Charakterový profil</a:t>
            </a:r>
          </a:p>
          <a:p>
            <a:pPr lvl="2"/>
            <a:r>
              <a:rPr lang="cs-CZ" dirty="0" smtClean="0"/>
              <a:t>Velmi často žádné předchozí zkušenosti s danou činností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Komunikace</a:t>
            </a:r>
            <a:endParaRPr lang="cs-CZ" dirty="0"/>
          </a:p>
          <a:p>
            <a:pPr lvl="2"/>
            <a:r>
              <a:rPr lang="cs-CZ" dirty="0" smtClean="0"/>
              <a:t>Respekt a ohleduplnost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Bezpečnost: </a:t>
            </a:r>
          </a:p>
          <a:p>
            <a:pPr lvl="2"/>
            <a:r>
              <a:rPr lang="cs-CZ" dirty="0"/>
              <a:t>V</a:t>
            </a:r>
            <a:r>
              <a:rPr lang="cs-CZ" dirty="0" smtClean="0"/>
              <a:t>yhýbat </a:t>
            </a:r>
            <a:r>
              <a:rPr lang="cs-CZ" dirty="0"/>
              <a:t>se demonstracím, potyčkám, davům</a:t>
            </a:r>
          </a:p>
          <a:p>
            <a:pPr lvl="2"/>
            <a:r>
              <a:rPr lang="cs-CZ" dirty="0"/>
              <a:t>T</a:t>
            </a:r>
            <a:r>
              <a:rPr lang="cs-CZ" dirty="0" smtClean="0"/>
              <a:t>zv</a:t>
            </a:r>
            <a:r>
              <a:rPr lang="cs-CZ" dirty="0"/>
              <a:t>. </a:t>
            </a:r>
            <a:r>
              <a:rPr lang="cs-CZ" dirty="0" err="1"/>
              <a:t>buddy</a:t>
            </a:r>
            <a:r>
              <a:rPr lang="cs-CZ" dirty="0"/>
              <a:t> systém</a:t>
            </a:r>
          </a:p>
          <a:p>
            <a:pPr lvl="2"/>
            <a:r>
              <a:rPr lang="cs-CZ" dirty="0"/>
              <a:t>Mít u sebe vždy doklady a </a:t>
            </a:r>
            <a:r>
              <a:rPr lang="cs-CZ" dirty="0" smtClean="0"/>
              <a:t>pojištění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Zásady dodržování humanitárních principů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7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Dobrovolnictví pod zahraničními subjekty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Bottom</a:t>
            </a:r>
            <a:r>
              <a:rPr lang="cs-CZ" dirty="0"/>
              <a:t>-up iniciativy </a:t>
            </a:r>
          </a:p>
          <a:p>
            <a:pPr lvl="1"/>
            <a:r>
              <a:rPr lang="cs-CZ" dirty="0" err="1"/>
              <a:t>Lesbos:neoficiální</a:t>
            </a:r>
            <a:r>
              <a:rPr lang="cs-CZ" dirty="0"/>
              <a:t> uprchlický tábor </a:t>
            </a:r>
            <a:r>
              <a:rPr lang="cs-CZ" dirty="0" err="1"/>
              <a:t>Moria</a:t>
            </a:r>
            <a:r>
              <a:rPr lang="cs-CZ" dirty="0"/>
              <a:t>, největší sklad humanitární pomoci, </a:t>
            </a:r>
            <a:r>
              <a:rPr lang="cs-CZ" dirty="0" err="1"/>
              <a:t>Dirty</a:t>
            </a:r>
            <a:r>
              <a:rPr lang="cs-CZ" dirty="0"/>
              <a:t> </a:t>
            </a:r>
            <a:r>
              <a:rPr lang="cs-CZ" dirty="0" err="1"/>
              <a:t>Girls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Lesvos</a:t>
            </a:r>
            <a:r>
              <a:rPr lang="cs-CZ" dirty="0"/>
              <a:t> Island (praní oblečení a </a:t>
            </a:r>
            <a:r>
              <a:rPr lang="cs-CZ" dirty="0" err="1"/>
              <a:t>vození</a:t>
            </a:r>
            <a:r>
              <a:rPr lang="cs-CZ" dirty="0"/>
              <a:t> nazpět)</a:t>
            </a:r>
          </a:p>
          <a:p>
            <a:pPr lvl="1"/>
            <a:r>
              <a:rPr lang="cs-CZ" dirty="0" err="1"/>
              <a:t>Idomeni</a:t>
            </a:r>
            <a:r>
              <a:rPr lang="cs-CZ" dirty="0"/>
              <a:t>, Athény, </a:t>
            </a:r>
            <a:r>
              <a:rPr lang="cs-CZ" dirty="0" err="1"/>
              <a:t>Thessaloniki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01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se dozvíte?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Osobní </a:t>
            </a:r>
            <a:r>
              <a:rPr lang="cs-CZ" dirty="0"/>
              <a:t>zkušenost </a:t>
            </a:r>
            <a:r>
              <a:rPr lang="cs-CZ" dirty="0" smtClean="0"/>
              <a:t>dvou dobrovolníků skrze subjektivní postřehy a fotky </a:t>
            </a:r>
            <a:endParaRPr lang="cs-CZ" dirty="0"/>
          </a:p>
          <a:p>
            <a:pPr lvl="0"/>
            <a:r>
              <a:rPr lang="cs-CZ" dirty="0" smtClean="0"/>
              <a:t>Jaký má vliv tok informací na fenomén dobrovolnictví</a:t>
            </a:r>
            <a:endParaRPr lang="cs-CZ" dirty="0"/>
          </a:p>
          <a:p>
            <a:pPr lvl="0"/>
            <a:r>
              <a:rPr lang="cs-CZ" dirty="0"/>
              <a:t>Jaké jsou možnosti zapojení pro </a:t>
            </a:r>
            <a:r>
              <a:rPr lang="cs-CZ" dirty="0" smtClean="0"/>
              <a:t>dobrovolníky v ČR i v zahraničí, případně kde nabídky hledat </a:t>
            </a:r>
          </a:p>
          <a:p>
            <a:pPr lvl="0"/>
            <a:r>
              <a:rPr lang="cs-CZ" dirty="0" smtClean="0"/>
              <a:t>Jak se chovat před/při a po </a:t>
            </a:r>
            <a:r>
              <a:rPr lang="cs-CZ" dirty="0" smtClean="0"/>
              <a:t>výjezdu do terénu,  </a:t>
            </a:r>
            <a:r>
              <a:rPr lang="cs-CZ" dirty="0" smtClean="0"/>
              <a:t>na co nezapomenout a čeho se vyvarovat</a:t>
            </a:r>
          </a:p>
          <a:p>
            <a:pPr lvl="0"/>
            <a:r>
              <a:rPr lang="cs-CZ" dirty="0" smtClean="0"/>
              <a:t>Vysvětlení jednotlivých fenoménů a dojmů spojených s dobrovolnictvím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0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Dobrovolnictví pod zahraničními subjekty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Kde hledat? </a:t>
            </a:r>
            <a:r>
              <a:rPr lang="cs-CZ" dirty="0" smtClean="0"/>
              <a:t>Např. </a:t>
            </a:r>
            <a:r>
              <a:rPr lang="cs-CZ" dirty="0" err="1" smtClean="0">
                <a:hlinkClick r:id="rId2"/>
              </a:rPr>
              <a:t>Relief</a:t>
            </a:r>
            <a:r>
              <a:rPr lang="cs-CZ" dirty="0" smtClean="0">
                <a:hlinkClick r:id="rId2"/>
              </a:rPr>
              <a:t> </a:t>
            </a:r>
            <a:r>
              <a:rPr lang="cs-CZ" dirty="0">
                <a:hlinkClick r:id="rId2"/>
              </a:rPr>
              <a:t>Web</a:t>
            </a:r>
            <a:r>
              <a:rPr lang="cs-CZ" dirty="0"/>
              <a:t>, </a:t>
            </a:r>
            <a:r>
              <a:rPr lang="cs-CZ" dirty="0" err="1">
                <a:hlinkClick r:id="rId3"/>
              </a:rPr>
              <a:t>Devnet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Jobs</a:t>
            </a:r>
            <a:r>
              <a:rPr lang="cs-CZ" dirty="0"/>
              <a:t>, </a:t>
            </a:r>
            <a:r>
              <a:rPr lang="cs-CZ" dirty="0">
                <a:hlinkClick r:id="rId4"/>
              </a:rPr>
              <a:t>Trust.org</a:t>
            </a:r>
            <a:r>
              <a:rPr lang="cs-CZ" dirty="0"/>
              <a:t>, </a:t>
            </a:r>
            <a:r>
              <a:rPr lang="cs-CZ" dirty="0">
                <a:hlinkClick r:id="rId5"/>
              </a:rPr>
              <a:t>Indeed.com</a:t>
            </a:r>
            <a:endParaRPr lang="cs-CZ" dirty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/>
              <a:t>International </a:t>
            </a:r>
            <a:r>
              <a:rPr lang="cs-CZ" dirty="0" err="1"/>
              <a:t>Rescue</a:t>
            </a:r>
            <a:r>
              <a:rPr lang="cs-CZ" dirty="0"/>
              <a:t> </a:t>
            </a:r>
            <a:r>
              <a:rPr lang="cs-CZ" dirty="0" err="1" smtClean="0"/>
              <a:t>Committee</a:t>
            </a:r>
            <a:r>
              <a:rPr lang="cs-CZ" dirty="0" smtClean="0"/>
              <a:t> – </a:t>
            </a:r>
            <a:r>
              <a:rPr lang="cs-CZ" dirty="0" err="1" smtClean="0"/>
              <a:t>mentoring</a:t>
            </a:r>
            <a:r>
              <a:rPr lang="cs-CZ" dirty="0" smtClean="0"/>
              <a:t>, asistence, akutní pomoc do 72 hod</a:t>
            </a:r>
          </a:p>
          <a:p>
            <a:r>
              <a:rPr lang="cs-CZ" dirty="0" smtClean="0"/>
              <a:t>Zahraniční a mezinárodní NNO (Lékaři bez hranic, </a:t>
            </a:r>
            <a:r>
              <a:rPr lang="cs-CZ" dirty="0" err="1" smtClean="0"/>
              <a:t>Red</a:t>
            </a:r>
            <a:r>
              <a:rPr lang="cs-CZ" dirty="0" smtClean="0"/>
              <a:t> </a:t>
            </a:r>
            <a:r>
              <a:rPr lang="cs-CZ" dirty="0" err="1" smtClean="0"/>
              <a:t>Cross</a:t>
            </a:r>
            <a:r>
              <a:rPr lang="cs-CZ" dirty="0" smtClean="0"/>
              <a:t> apod.)</a:t>
            </a:r>
          </a:p>
          <a:p>
            <a:r>
              <a:rPr lang="cs-CZ" dirty="0" smtClean="0"/>
              <a:t>OSN</a:t>
            </a:r>
            <a:r>
              <a:rPr lang="cs-CZ" dirty="0"/>
              <a:t>: </a:t>
            </a:r>
            <a:r>
              <a:rPr lang="cs-CZ" dirty="0" err="1"/>
              <a:t>Unicef</a:t>
            </a:r>
            <a:r>
              <a:rPr lang="cs-CZ" dirty="0"/>
              <a:t>, UNHCR (Vysoký komisariát OSN pro uprchlíky) – </a:t>
            </a:r>
            <a:r>
              <a:rPr lang="cs-CZ" dirty="0" err="1"/>
              <a:t>emergency</a:t>
            </a:r>
            <a:r>
              <a:rPr lang="cs-CZ" dirty="0"/>
              <a:t>: Evropa, J Súdán, SAR, Irák, Sýrie (celkem 70 zemí, cca 900 </a:t>
            </a:r>
            <a:r>
              <a:rPr lang="cs-CZ" dirty="0" smtClean="0"/>
              <a:t>dobrovolníků, věk nad 22 a 25 let)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75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" b="-40"/>
          <a:stretch/>
        </p:blipFill>
        <p:spPr bwMode="auto">
          <a:xfrm>
            <a:off x="611560" y="980728"/>
            <a:ext cx="8078506" cy="486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03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Uprchlík dobrovolníkem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12776"/>
            <a:ext cx="7704856" cy="129614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Tranzitní tábory vs. uprchlické tábory v zahraničí</a:t>
            </a:r>
          </a:p>
          <a:p>
            <a:pPr lvl="1"/>
            <a:r>
              <a:rPr lang="cs-CZ" dirty="0"/>
              <a:t>Časová náročnost, profesionalita</a:t>
            </a:r>
          </a:p>
          <a:p>
            <a:pPr lvl="1"/>
            <a:r>
              <a:rPr lang="cs-CZ" dirty="0"/>
              <a:t>Humanitární clustery a hlídání si „svého prostoru“  </a:t>
            </a:r>
          </a:p>
          <a:p>
            <a:r>
              <a:rPr lang="cs-CZ" dirty="0" smtClean="0"/>
              <a:t>Rekvalifikační kurzy v uprchlickém táboře v </a:t>
            </a:r>
            <a:r>
              <a:rPr lang="cs-CZ" dirty="0" err="1" smtClean="0"/>
              <a:t>Zaatarí</a:t>
            </a:r>
            <a:r>
              <a:rPr lang="cs-CZ" dirty="0" smtClean="0"/>
              <a:t>, Jordánsku </a:t>
            </a:r>
            <a:endParaRPr lang="cs-CZ" dirty="0"/>
          </a:p>
        </p:txBody>
      </p:sp>
      <p:pic>
        <p:nvPicPr>
          <p:cNvPr id="1026" name="Picture 2" descr="https://scontent-vie1-1.xx.fbcdn.net/v/t1.0-9/1916993_1095396460504766_2453605113905005615_n.jpg?oh=99e00bca7bb86da9b6e438e0de667ab0&amp;oe=57DBE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45198"/>
            <a:ext cx="504056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2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Uprchlík dobrovolníkem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274792" cy="4183195"/>
          </a:xfrm>
        </p:spPr>
      </p:pic>
    </p:spTree>
    <p:extLst>
      <p:ext uri="{BB962C8B-B14F-4D97-AF65-F5344CB8AC3E}">
        <p14:creationId xmlns:p14="http://schemas.microsoft.com/office/powerpoint/2010/main" val="257451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Jak si vybrat organizaci/místo působení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Kde je akutní potřeba pomoci? (počty lidí, pokrytí dobrovolníky…)</a:t>
            </a:r>
          </a:p>
          <a:p>
            <a:r>
              <a:rPr lang="cs-CZ" dirty="0" smtClean="0"/>
              <a:t>Jaká </a:t>
            </a:r>
            <a:r>
              <a:rPr lang="cs-CZ" dirty="0"/>
              <a:t>je moje motivace?</a:t>
            </a:r>
          </a:p>
          <a:p>
            <a:r>
              <a:rPr lang="cs-CZ" dirty="0" smtClean="0"/>
              <a:t>Souzním </a:t>
            </a:r>
            <a:r>
              <a:rPr lang="cs-CZ" dirty="0"/>
              <a:t>s hodnotami a postoji zvolené organizace?</a:t>
            </a:r>
          </a:p>
          <a:p>
            <a:r>
              <a:rPr lang="cs-CZ" dirty="0" smtClean="0"/>
              <a:t>Kolik mám času? </a:t>
            </a:r>
            <a:r>
              <a:rPr lang="cs-CZ" dirty="0"/>
              <a:t>Č</a:t>
            </a:r>
            <a:r>
              <a:rPr lang="cs-CZ" dirty="0" smtClean="0"/>
              <a:t>ím déle tím lépe?</a:t>
            </a:r>
          </a:p>
          <a:p>
            <a:r>
              <a:rPr lang="cs-CZ" dirty="0" smtClean="0"/>
              <a:t>Kde chci pomáhat?</a:t>
            </a:r>
          </a:p>
          <a:p>
            <a:r>
              <a:rPr lang="cs-CZ" dirty="0" smtClean="0"/>
              <a:t>Kolik mám peněz?</a:t>
            </a:r>
          </a:p>
          <a:p>
            <a:r>
              <a:rPr lang="cs-CZ" dirty="0" smtClean="0"/>
              <a:t>Jsem připraven/a (psychicky, fyzicky, jazykovou vybaveností atd.?)</a:t>
            </a:r>
          </a:p>
          <a:p>
            <a:r>
              <a:rPr lang="cs-CZ" dirty="0" smtClean="0"/>
              <a:t>Co mohu dané organizaci nabídnout?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5768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Základní výbava dobrovolníka v terénu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Cestovní doklady</a:t>
            </a:r>
          </a:p>
          <a:p>
            <a:r>
              <a:rPr lang="cs-CZ" dirty="0" smtClean="0"/>
              <a:t>Cestovní pojištění</a:t>
            </a:r>
          </a:p>
          <a:p>
            <a:r>
              <a:rPr lang="cs-CZ" dirty="0" smtClean="0"/>
              <a:t>Telefon s datovým roamingem</a:t>
            </a:r>
          </a:p>
          <a:p>
            <a:r>
              <a:rPr lang="cs-CZ" dirty="0" smtClean="0"/>
              <a:t>Manuál dobrovolníka</a:t>
            </a:r>
          </a:p>
          <a:p>
            <a:r>
              <a:rPr lang="cs-CZ" dirty="0" smtClean="0"/>
              <a:t>Reflexní vesta</a:t>
            </a:r>
          </a:p>
          <a:p>
            <a:r>
              <a:rPr lang="cs-CZ" dirty="0" smtClean="0"/>
              <a:t>Rouška, hygienické rukavice, dezinfekce</a:t>
            </a:r>
          </a:p>
          <a:p>
            <a:r>
              <a:rPr lang="cs-CZ" dirty="0" err="1" smtClean="0"/>
              <a:t>Čelovka</a:t>
            </a:r>
            <a:endParaRPr lang="cs-CZ" dirty="0" smtClean="0"/>
          </a:p>
          <a:p>
            <a:r>
              <a:rPr lang="cs-CZ" dirty="0" smtClean="0"/>
              <a:t>Pracovní oděv a pracovní rukavice</a:t>
            </a:r>
          </a:p>
          <a:p>
            <a:r>
              <a:rPr lang="cs-CZ" dirty="0" smtClean="0"/>
              <a:t>Pevná obuv</a:t>
            </a:r>
          </a:p>
          <a:p>
            <a:r>
              <a:rPr lang="cs-CZ" dirty="0" smtClean="0"/>
              <a:t>Pláštěnka</a:t>
            </a:r>
          </a:p>
          <a:p>
            <a:r>
              <a:rPr lang="cs-CZ" dirty="0" smtClean="0"/>
              <a:t>Stan, spacák, karimatka</a:t>
            </a:r>
          </a:p>
          <a:p>
            <a:r>
              <a:rPr lang="cs-CZ" dirty="0" smtClean="0"/>
              <a:t>Vysokoenergetické potraviny</a:t>
            </a:r>
          </a:p>
          <a:p>
            <a:r>
              <a:rPr lang="cs-CZ" dirty="0" smtClean="0"/>
              <a:t>Pytle na odpadky, nůžky, provaz, …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75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zajistit sobě i ostatním bezpečí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Mít s sebou veškeré nutné vybavení a doklady</a:t>
            </a:r>
          </a:p>
          <a:p>
            <a:r>
              <a:rPr lang="cs-CZ" dirty="0" smtClean="0"/>
              <a:t>Nepanikařit</a:t>
            </a:r>
          </a:p>
          <a:p>
            <a:r>
              <a:rPr lang="cs-CZ" dirty="0" smtClean="0"/>
              <a:t>Být kulturně citlivý</a:t>
            </a:r>
          </a:p>
          <a:p>
            <a:r>
              <a:rPr lang="cs-CZ" dirty="0" smtClean="0"/>
              <a:t>Znát a respektovat místní zákony </a:t>
            </a:r>
          </a:p>
          <a:p>
            <a:r>
              <a:rPr lang="cs-CZ" dirty="0" smtClean="0"/>
              <a:t>Chovat se ohleduplně vůči svému okolí  </a:t>
            </a:r>
            <a:endParaRPr lang="cs-CZ" dirty="0" smtClean="0"/>
          </a:p>
          <a:p>
            <a:r>
              <a:rPr lang="cs-CZ" dirty="0" smtClean="0"/>
              <a:t>Odborně se připravit (formou samostudia, kurzu)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973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Odborná příprava - kurzy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Management – kurzy pro koordinátory dobrovolníků (např. </a:t>
            </a:r>
            <a:r>
              <a:rPr lang="cs-CZ" dirty="0" err="1" smtClean="0"/>
              <a:t>Hestia</a:t>
            </a:r>
            <a:r>
              <a:rPr lang="cs-CZ" dirty="0" smtClean="0"/>
              <a:t>)</a:t>
            </a:r>
          </a:p>
          <a:p>
            <a:r>
              <a:rPr lang="cs-CZ" dirty="0" smtClean="0"/>
              <a:t>Kurz 1.pomoci (např. Český červený kříž, Diakonie ČCE-HRS)</a:t>
            </a:r>
          </a:p>
          <a:p>
            <a:r>
              <a:rPr lang="cs-CZ" dirty="0" smtClean="0"/>
              <a:t>Supervize (např. </a:t>
            </a:r>
            <a:r>
              <a:rPr lang="cs-CZ" dirty="0" err="1" smtClean="0"/>
              <a:t>Hestia</a:t>
            </a:r>
            <a:r>
              <a:rPr lang="cs-CZ" dirty="0" smtClean="0"/>
              <a:t>)</a:t>
            </a:r>
          </a:p>
          <a:p>
            <a:r>
              <a:rPr lang="cs-CZ" dirty="0" smtClean="0"/>
              <a:t>Kurz speciální přípravy pro krizové situace (např. Armáda ČR, Salanga)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8490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chovat po příjezdu domů?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Psychohygiena</a:t>
            </a:r>
          </a:p>
          <a:p>
            <a:pPr lvl="1"/>
            <a:r>
              <a:rPr lang="cs-CZ" dirty="0"/>
              <a:t>Šikana vs. </a:t>
            </a:r>
            <a:r>
              <a:rPr lang="cs-CZ" dirty="0" smtClean="0"/>
              <a:t>heroizace </a:t>
            </a:r>
            <a:r>
              <a:rPr lang="cs-CZ" dirty="0"/>
              <a:t>ze strany okolí </a:t>
            </a:r>
          </a:p>
          <a:p>
            <a:pPr lvl="1"/>
            <a:r>
              <a:rPr lang="cs-CZ" dirty="0" smtClean="0"/>
              <a:t>Přijmutí reality</a:t>
            </a:r>
          </a:p>
          <a:p>
            <a:r>
              <a:rPr lang="cs-CZ" dirty="0" smtClean="0"/>
              <a:t>Zdroj informací (přeceňování výpovědí vs. naivní </a:t>
            </a:r>
            <a:r>
              <a:rPr lang="cs-CZ" dirty="0" err="1" smtClean="0"/>
              <a:t>sluníčkáři</a:t>
            </a:r>
            <a:r>
              <a:rPr lang="cs-CZ" dirty="0" smtClean="0"/>
              <a:t>)</a:t>
            </a:r>
          </a:p>
          <a:p>
            <a:r>
              <a:rPr lang="cs-CZ" dirty="0" smtClean="0"/>
              <a:t>Snaha o maximální objektivitu výpovědi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904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2" y="1484784"/>
            <a:ext cx="767984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</a:t>
            </a:r>
            <a:r>
              <a:rPr lang="cs-CZ" dirty="0" err="1" smtClean="0"/>
              <a:t>Jamena</a:t>
            </a:r>
            <a:r>
              <a:rPr lang="cs-CZ" dirty="0" smtClean="0"/>
              <a:t>/</a:t>
            </a:r>
            <a:r>
              <a:rPr lang="cs-CZ" dirty="0" err="1" smtClean="0"/>
              <a:t>Strošinci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15616" y="1916832"/>
            <a:ext cx="6411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- září 2015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>- cca 2 000 – 2 500 migrantů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>- 20 dobrovolníků (při maximálním počtu)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>- koordinace: Pomáháme lidem na útěku (Jan </a:t>
            </a:r>
            <a:r>
              <a:rPr lang="cs-CZ" dirty="0" err="1" smtClean="0">
                <a:solidFill>
                  <a:schemeClr val="bg2"/>
                </a:solidFill>
              </a:rPr>
              <a:t>Skalík</a:t>
            </a:r>
            <a:r>
              <a:rPr lang="cs-CZ" dirty="0">
                <a:solidFill>
                  <a:schemeClr val="bg2"/>
                </a:solidFill>
              </a:rPr>
              <a:t>)</a:t>
            </a:r>
            <a:r>
              <a:rPr lang="cs-CZ" dirty="0" smtClean="0">
                <a:solidFill>
                  <a:schemeClr val="bg2"/>
                </a:solidFill>
              </a:rPr>
              <a:t/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>- zázemí: improvizované (celty UNHCR)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>- PLNU (Czech Team), UNHCR, MSF, Červený kříž, </a:t>
            </a:r>
            <a:r>
              <a:rPr lang="cs-CZ" dirty="0" err="1" smtClean="0">
                <a:solidFill>
                  <a:schemeClr val="bg2"/>
                </a:solidFill>
              </a:rPr>
              <a:t>Unicef</a:t>
            </a:r>
            <a:r>
              <a:rPr lang="cs-CZ" dirty="0" smtClean="0">
                <a:solidFill>
                  <a:schemeClr val="bg2"/>
                </a:solidFill>
              </a:rPr>
              <a:t>, srbská policie, chorvatská policie, Španělé, Němci, místní (Srbové) 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dirty="0" smtClean="0">
                <a:solidFill>
                  <a:schemeClr val="bg2"/>
                </a:solidFill>
              </a:rPr>
              <a:t/>
            </a:r>
            <a:br>
              <a:rPr lang="cs-CZ" dirty="0" smtClean="0">
                <a:solidFill>
                  <a:schemeClr val="bg2"/>
                </a:solidFill>
              </a:rPr>
            </a:br>
            <a:endParaRPr lang="cs-CZ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cs-CZ" dirty="0" smtClean="0"/>
              <a:t>Balkánská trasa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484784"/>
            <a:ext cx="6672280" cy="4621535"/>
          </a:xfrm>
        </p:spPr>
      </p:pic>
    </p:spTree>
    <p:extLst>
      <p:ext uri="{BB962C8B-B14F-4D97-AF65-F5344CB8AC3E}">
        <p14:creationId xmlns:p14="http://schemas.microsoft.com/office/powerpoint/2010/main" val="7036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Logistika dobrovolníků a dobrovolníků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040188" cy="2689250"/>
          </a:xfrm>
        </p:spPr>
      </p:pic>
      <p:pic>
        <p:nvPicPr>
          <p:cNvPr id="15" name="Zástupný symbol pro obsah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4041775" cy="2690306"/>
          </a:xfrm>
        </p:spPr>
      </p:pic>
      <p:pic>
        <p:nvPicPr>
          <p:cNvPr id="16" name="Zástupný symbol pro obsa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3"/>
            <a:ext cx="4038600" cy="2688193"/>
          </a:xfrm>
          <a:prstGeom prst="rect">
            <a:avLst/>
          </a:prstGeom>
        </p:spPr>
      </p:pic>
      <p:pic>
        <p:nvPicPr>
          <p:cNvPr id="7" name="Zástupný symbol pro obsah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49" b="11250"/>
          <a:stretch/>
        </p:blipFill>
        <p:spPr>
          <a:xfrm>
            <a:off x="395536" y="3664306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Logistika </a:t>
            </a:r>
            <a:r>
              <a:rPr lang="cs-CZ" dirty="0" err="1" smtClean="0"/>
              <a:t>Bapska</a:t>
            </a:r>
            <a:endParaRPr lang="cs-CZ" dirty="0"/>
          </a:p>
        </p:txBody>
      </p:sp>
      <p:pic>
        <p:nvPicPr>
          <p:cNvPr id="10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9" b="12940"/>
          <a:stretch/>
        </p:blipFill>
        <p:spPr>
          <a:xfrm>
            <a:off x="2195736" y="1268760"/>
            <a:ext cx="4631536" cy="3067894"/>
          </a:xfrm>
          <a:prstGeom prst="rect">
            <a:avLst/>
          </a:prstGeom>
        </p:spPr>
      </p:pic>
      <p:pic>
        <p:nvPicPr>
          <p:cNvPr id="15" name="Zástupný symbol pro obsah 1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4788024" y="3662202"/>
            <a:ext cx="4149354" cy="2743023"/>
          </a:xfrm>
        </p:spPr>
      </p:pic>
      <p:pic>
        <p:nvPicPr>
          <p:cNvPr id="16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038600" cy="26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Distribuce</a:t>
            </a:r>
            <a:endParaRPr lang="cs-CZ" dirty="0"/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24744"/>
            <a:ext cx="4038600" cy="2688193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05064"/>
            <a:ext cx="4038600" cy="2688193"/>
          </a:xfrm>
        </p:spPr>
      </p:pic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16494"/>
            <a:ext cx="4038600" cy="2688193"/>
          </a:xfrm>
          <a:prstGeom prst="rect">
            <a:avLst/>
          </a:prstGeom>
        </p:spPr>
      </p:pic>
      <p:pic>
        <p:nvPicPr>
          <p:cNvPr id="7" name="Zástupný symbol pro obsa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4038600" cy="26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9" t="-7141" b="8268"/>
          <a:stretch/>
        </p:blipFill>
        <p:spPr>
          <a:xfrm>
            <a:off x="4499992" y="1196752"/>
            <a:ext cx="4176464" cy="2892948"/>
          </a:xfrm>
        </p:spPr>
      </p:pic>
      <p:pic>
        <p:nvPicPr>
          <p:cNvPr id="5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38600" cy="2688193"/>
          </a:xfr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01" y="4365103"/>
            <a:ext cx="6868391" cy="21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8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Hygiena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38600" cy="2688193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738" r="263" b="11504"/>
          <a:stretch/>
        </p:blipFill>
        <p:spPr>
          <a:xfrm>
            <a:off x="395536" y="1196753"/>
            <a:ext cx="4038600" cy="2664296"/>
          </a:xfr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75" y="4160491"/>
            <a:ext cx="4038600" cy="2688193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21333"/>
            <a:ext cx="4038600" cy="26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9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Úklid a recyklace 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89040"/>
            <a:ext cx="4038600" cy="2688193"/>
          </a:xfr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4038600" cy="2688193"/>
          </a:xfrm>
          <a:prstGeom prst="rect">
            <a:avLst/>
          </a:prstGeo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00" y="1340768"/>
            <a:ext cx="6048672" cy="2480772"/>
          </a:xfrm>
        </p:spPr>
      </p:pic>
    </p:spTree>
    <p:extLst>
      <p:ext uri="{BB962C8B-B14F-4D97-AF65-F5344CB8AC3E}">
        <p14:creationId xmlns:p14="http://schemas.microsoft.com/office/powerpoint/2010/main" val="3111901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Velké množství oficiálních i neoficiálních dobrovolnických i profesionálních organizací i nezávislých dobrovolníků z celého světa</a:t>
            </a:r>
          </a:p>
          <a:p>
            <a:r>
              <a:rPr lang="cs-CZ" dirty="0" smtClean="0"/>
              <a:t>Absence centrální koordinace, naprosté selhání místních autorit v řízení situace</a:t>
            </a:r>
          </a:p>
          <a:p>
            <a:r>
              <a:rPr lang="cs-CZ" dirty="0" smtClean="0"/>
              <a:t>Pomoc neefektivní, plýtvání lidskými silami, materiálními a i finančními prostředky</a:t>
            </a:r>
          </a:p>
          <a:p>
            <a:r>
              <a:rPr lang="cs-CZ" dirty="0" smtClean="0"/>
              <a:t>Vliv mediálního obrazu</a:t>
            </a:r>
          </a:p>
          <a:p>
            <a:r>
              <a:rPr lang="cs-CZ" dirty="0" smtClean="0"/>
              <a:t>Populární x nepopulární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5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47800"/>
            <a:ext cx="6752220" cy="45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9218" name="Picture 2" descr="C:\Users\Dominik\Pictures\Dominikovy fotky\Lesbos\Lesbos\Moria\20160127_15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6899412" cy="41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9219" name="Picture 3" descr="C:\Users\Dominik\Pictures\Dominikovy fotky\Lesbos\Lesbos\Moria\20160211_162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92938"/>
            <a:ext cx="3511069" cy="21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ominik\Pictures\Dominikovy fotky\Lesbos\Lesbos\Moria\20160211_16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1071"/>
            <a:ext cx="564062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1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Medializace migrace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Zkreslené informace a </a:t>
            </a:r>
            <a:r>
              <a:rPr lang="cs-CZ" dirty="0"/>
              <a:t>absence vysvětlení širšího </a:t>
            </a:r>
            <a:r>
              <a:rPr lang="cs-CZ" dirty="0" smtClean="0"/>
              <a:t>kontextu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Obecně dominance </a:t>
            </a:r>
            <a:r>
              <a:rPr lang="cs-CZ" dirty="0" smtClean="0"/>
              <a:t>negativního pohledu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Neinformovanost ze strany bezpečnostních složek vůči iniciativám, NNO i migrantům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Vliv </a:t>
            </a:r>
            <a:r>
              <a:rPr lang="cs-CZ" dirty="0" smtClean="0"/>
              <a:t>médií a nových médií na </a:t>
            </a:r>
            <a:r>
              <a:rPr lang="cs-CZ" dirty="0"/>
              <a:t>rozmístění dobrovolníků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dirty="0"/>
              <a:t>tranzitních místech se projevuje zoufalost, vznikají </a:t>
            </a:r>
            <a:r>
              <a:rPr lang="cs-CZ" dirty="0" smtClean="0"/>
              <a:t>davy (místo vpředu - strategicky výhodné)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Pozornost médií jako řešení zoufalé situace (vyhrocené situace, hladovky</a:t>
            </a:r>
            <a:r>
              <a:rPr lang="cs-CZ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Vliv na představy dobrovolníků o situaci v terénu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4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8194" name="Picture 2" descr="C:\Users\Dominik\Pictures\Dominikovy fotky\Lesbos\Lesbos\Attika\20160212_10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0840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10242" name="Picture 2" descr="C:\Users\Dominik\Pictures\Dominikovy fotky\Lesbos\Lesbos\Dirty_Girls\20160128_11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7318104" cy="43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 Lesbos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92280" cy="46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Doporučení/ponaučení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Důležitá spolupráce a koordinace iniciativ</a:t>
            </a:r>
          </a:p>
          <a:p>
            <a:r>
              <a:rPr lang="cs-CZ" dirty="0" smtClean="0"/>
              <a:t>Dodržování humanitárních principů (zásobování vs. pracovní síla)</a:t>
            </a:r>
          </a:p>
          <a:p>
            <a:r>
              <a:rPr lang="cs-CZ" dirty="0" smtClean="0"/>
              <a:t>Dbejte v prvé řadě na svoji bezpečnost (spánek, pitný režim, ochranné pomůcky, apod.)</a:t>
            </a:r>
          </a:p>
          <a:p>
            <a:r>
              <a:rPr lang="cs-CZ" dirty="0" smtClean="0"/>
              <a:t>Dbejte pokynů koordinátora, zastřešujících neziskových organizací a bezpečnostních složek</a:t>
            </a:r>
          </a:p>
          <a:p>
            <a:r>
              <a:rPr lang="cs-CZ" dirty="0" smtClean="0"/>
              <a:t>Nedistribuujte nekoordinovaně (nevytvářejte nerovnost)</a:t>
            </a:r>
          </a:p>
          <a:p>
            <a:r>
              <a:rPr lang="cs-CZ" dirty="0" smtClean="0"/>
              <a:t>Buďte připraveni dělat i tu méně „</a:t>
            </a:r>
            <a:r>
              <a:rPr lang="cs-CZ" dirty="0" err="1" smtClean="0"/>
              <a:t>cool</a:t>
            </a:r>
            <a:r>
              <a:rPr lang="cs-CZ" dirty="0" smtClean="0"/>
              <a:t>“ </a:t>
            </a:r>
            <a:r>
              <a:rPr lang="cs-CZ" dirty="0" smtClean="0"/>
              <a:t>práci, vysvětlujte a buďte trpěliví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5573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Where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? Simon </a:t>
            </a:r>
            <a:r>
              <a:rPr lang="cs-CZ" dirty="0" err="1" smtClean="0"/>
              <a:t>Kneebone</a:t>
            </a:r>
            <a:endParaRPr lang="cs-CZ" dirty="0" smtClean="0"/>
          </a:p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www.gooverseas.com/blog/how-to-volunteer-abroad-with-refugees</a:t>
            </a:r>
            <a:endParaRPr lang="cs-CZ" dirty="0" smtClean="0"/>
          </a:p>
          <a:p>
            <a:r>
              <a:rPr lang="cs-CZ" dirty="0" smtClean="0"/>
              <a:t>Fotky: </a:t>
            </a:r>
            <a:r>
              <a:rPr lang="cs-CZ" dirty="0" smtClean="0"/>
              <a:t>Dominik Obruča, </a:t>
            </a:r>
            <a:r>
              <a:rPr lang="cs-CZ" dirty="0" smtClean="0"/>
              <a:t>Jiří </a:t>
            </a:r>
            <a:r>
              <a:rPr lang="cs-CZ" dirty="0" err="1" smtClean="0"/>
              <a:t>Vackář</a:t>
            </a:r>
            <a:r>
              <a:rPr lang="cs-CZ" dirty="0" smtClean="0"/>
              <a:t>, Kateřina </a:t>
            </a:r>
            <a:r>
              <a:rPr lang="cs-CZ" dirty="0" smtClean="0"/>
              <a:t>Novotná, Martin </a:t>
            </a:r>
            <a:r>
              <a:rPr lang="cs-CZ" dirty="0" smtClean="0"/>
              <a:t>Dvořák, Diakonie ČCE – HRS (Jiří </a:t>
            </a:r>
            <a:r>
              <a:rPr lang="cs-CZ" dirty="0" err="1" smtClean="0"/>
              <a:t>Pasz</a:t>
            </a:r>
            <a:r>
              <a:rPr lang="cs-CZ" dirty="0" smtClean="0"/>
              <a:t>)</a:t>
            </a:r>
          </a:p>
          <a:p>
            <a:r>
              <a:rPr lang="cs-CZ" dirty="0" smtClean="0">
                <a:hlinkClick r:id="rId3"/>
              </a:rPr>
              <a:t>www.plnu.cz</a:t>
            </a:r>
            <a:r>
              <a:rPr lang="cs-CZ" dirty="0" smtClean="0"/>
              <a:t> 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549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76872"/>
            <a:ext cx="4097847" cy="2627444"/>
          </a:xfrm>
        </p:spPr>
      </p:pic>
      <p:sp>
        <p:nvSpPr>
          <p:cNvPr id="5" name="TextovéPole 4"/>
          <p:cNvSpPr txBox="1"/>
          <p:nvPr/>
        </p:nvSpPr>
        <p:spPr>
          <a:xfrm>
            <a:off x="1187624" y="105273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Děkujeme za pozornost!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51720" y="530120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novotna_katerina@centrum.cz dominik.obruca@gmail.com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4680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12480"/>
          <a:stretch/>
        </p:blipFill>
        <p:spPr>
          <a:xfrm>
            <a:off x="4993456" y="260648"/>
            <a:ext cx="3833664" cy="3120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5" y="3631998"/>
            <a:ext cx="4408325" cy="29425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r="6601"/>
          <a:stretch/>
        </p:blipFill>
        <p:spPr>
          <a:xfrm>
            <a:off x="4993456" y="3638511"/>
            <a:ext cx="3833664" cy="2936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"/>
          <a:stretch/>
        </p:blipFill>
        <p:spPr>
          <a:xfrm>
            <a:off x="318261" y="260648"/>
            <a:ext cx="4383669" cy="31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2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Reakce etablovaných NNO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Charita ČR, </a:t>
            </a:r>
            <a:r>
              <a:rPr lang="cs-CZ" dirty="0" err="1" smtClean="0"/>
              <a:t>ČvT</a:t>
            </a:r>
            <a:r>
              <a:rPr lang="cs-CZ" dirty="0" smtClean="0"/>
              <a:t>, </a:t>
            </a:r>
            <a:r>
              <a:rPr lang="cs-CZ" dirty="0"/>
              <a:t>Diakonie</a:t>
            </a:r>
            <a:r>
              <a:rPr lang="cs-CZ" dirty="0" smtClean="0"/>
              <a:t>, </a:t>
            </a:r>
            <a:r>
              <a:rPr lang="cs-CZ" dirty="0" smtClean="0"/>
              <a:t>…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Veřejné sbírky – finance, oblečení, materiální </a:t>
            </a:r>
            <a:r>
              <a:rPr lang="cs-CZ" dirty="0" smtClean="0"/>
              <a:t>pomoc (svážení do větších měst)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MZV – výzva </a:t>
            </a:r>
            <a:r>
              <a:rPr lang="cs-CZ" dirty="0" smtClean="0"/>
              <a:t>na humanitární projekty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MZV </a:t>
            </a:r>
            <a:r>
              <a:rPr lang="cs-CZ" dirty="0" smtClean="0"/>
              <a:t>vs. </a:t>
            </a:r>
            <a:r>
              <a:rPr lang="cs-CZ" dirty="0"/>
              <a:t>Ministerstvo vnitra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Zájem o navýšení rozpočtu ZRS, aktuálně vytváření nového konceptu – kritika pod záštitou </a:t>
            </a:r>
            <a:r>
              <a:rPr lang="cs-CZ" dirty="0" err="1"/>
              <a:t>FoRS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Méně pružnější rozhodování než </a:t>
            </a:r>
            <a:r>
              <a:rPr lang="cs-CZ" dirty="0" err="1"/>
              <a:t>bottom</a:t>
            </a:r>
            <a:r>
              <a:rPr lang="cs-CZ" dirty="0"/>
              <a:t>-up iniciativy a také problematičtější vykazování financování 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22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Dobrovolnické iniciativy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Rychlé vzedmutí společnosti a reakce na mainstreamový názor </a:t>
            </a:r>
          </a:p>
          <a:p>
            <a:r>
              <a:rPr lang="cs-CZ" dirty="0" smtClean="0"/>
              <a:t>Různorodá skupina lidí se sklony k aktivismu</a:t>
            </a:r>
          </a:p>
          <a:p>
            <a:r>
              <a:rPr lang="cs-CZ" dirty="0" smtClean="0"/>
              <a:t>Přístup „</a:t>
            </a:r>
            <a:r>
              <a:rPr lang="cs-CZ" dirty="0" err="1"/>
              <a:t>l</a:t>
            </a:r>
            <a:r>
              <a:rPr lang="cs-CZ" dirty="0" err="1" smtClean="0"/>
              <a:t>earning</a:t>
            </a:r>
            <a:r>
              <a:rPr lang="cs-CZ" dirty="0" smtClean="0"/>
              <a:t> by </a:t>
            </a:r>
            <a:r>
              <a:rPr lang="cs-CZ" dirty="0" err="1" smtClean="0"/>
              <a:t>doing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Struktura a organizace</a:t>
            </a:r>
          </a:p>
          <a:p>
            <a:r>
              <a:rPr lang="cs-CZ" dirty="0" smtClean="0"/>
              <a:t>Financování (neoficiální sbírky, Klinika…)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Postupná spolupráce a podpora </a:t>
            </a:r>
            <a:r>
              <a:rPr lang="cs-CZ" dirty="0" smtClean="0"/>
              <a:t>ze strany zavedených NNO (</a:t>
            </a:r>
            <a:r>
              <a:rPr lang="cs-CZ" dirty="0" err="1" smtClean="0"/>
              <a:t>capacity</a:t>
            </a:r>
            <a:r>
              <a:rPr lang="cs-CZ" dirty="0" err="1"/>
              <a:t>-</a:t>
            </a:r>
            <a:r>
              <a:rPr lang="cs-CZ" dirty="0" err="1" smtClean="0"/>
              <a:t>buildingová</a:t>
            </a:r>
            <a:r>
              <a:rPr lang="cs-CZ" dirty="0" smtClean="0"/>
              <a:t> školení, materiální pomoc, financování pronájmů budov, skladů </a:t>
            </a:r>
            <a:r>
              <a:rPr lang="cs-CZ" dirty="0" smtClean="0"/>
              <a:t>apod</a:t>
            </a:r>
            <a:r>
              <a:rPr lang="cs-CZ" dirty="0" smtClean="0"/>
              <a:t>.; spolupráce </a:t>
            </a:r>
            <a:r>
              <a:rPr lang="cs-CZ" dirty="0"/>
              <a:t>Diakonie + PLNU, </a:t>
            </a:r>
            <a:r>
              <a:rPr lang="cs-CZ" dirty="0" err="1"/>
              <a:t>ČvT</a:t>
            </a:r>
            <a:r>
              <a:rPr lang="cs-CZ" dirty="0"/>
              <a:t> + PLNU)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71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Dobrovolnické iniciativy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PLNU / Czech Team (+ pomocuprchlikum.cz, FB skupiny, Na vlastní pěst)</a:t>
            </a:r>
          </a:p>
          <a:p>
            <a:pPr lvl="0"/>
            <a:r>
              <a:rPr lang="cs-CZ" dirty="0" err="1"/>
              <a:t>Hlavák</a:t>
            </a:r>
            <a:endParaRPr lang="cs-CZ" dirty="0"/>
          </a:p>
          <a:p>
            <a:pPr lvl="0"/>
            <a:r>
              <a:rPr lang="cs-CZ" dirty="0"/>
              <a:t>Detence</a:t>
            </a:r>
          </a:p>
          <a:p>
            <a:pPr lvl="0"/>
            <a:r>
              <a:rPr lang="cs-CZ" dirty="0"/>
              <a:t>Studentské hnutí za solidaritu – přednášky pro veřejnost </a:t>
            </a:r>
            <a:r>
              <a:rPr lang="cs-CZ" dirty="0" smtClean="0"/>
              <a:t>a školy</a:t>
            </a:r>
            <a:endParaRPr lang="cs-CZ" dirty="0"/>
          </a:p>
          <a:p>
            <a:pPr lvl="0"/>
            <a:r>
              <a:rPr lang="cs-CZ" dirty="0"/>
              <a:t>Jsme to my</a:t>
            </a:r>
          </a:p>
          <a:p>
            <a:pPr lvl="0"/>
            <a:r>
              <a:rPr lang="cs-CZ" dirty="0"/>
              <a:t>Příběhy </a:t>
            </a:r>
            <a:r>
              <a:rPr lang="cs-CZ" dirty="0" smtClean="0"/>
              <a:t>uprchlíků</a:t>
            </a:r>
          </a:p>
          <a:p>
            <a:pPr lvl="0"/>
            <a:r>
              <a:rPr lang="cs-CZ" dirty="0" smtClean="0"/>
              <a:t>Sbírky po celé ČR (Klinika, kino Skala, kavárna Tři </a:t>
            </a:r>
            <a:r>
              <a:rPr lang="cs-CZ" dirty="0" err="1" smtClean="0"/>
              <a:t>ocásci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07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dirty="0" smtClean="0"/>
              <a:t>Dobrovolné iniciativy v ČR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1" t="2735"/>
          <a:stretch/>
        </p:blipFill>
        <p:spPr bwMode="auto">
          <a:xfrm>
            <a:off x="1763688" y="1628800"/>
            <a:ext cx="5688632" cy="441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981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930</Words>
  <Application>Microsoft Office PowerPoint</Application>
  <PresentationFormat>Předvádění na obrazovce (4:3)</PresentationFormat>
  <Paragraphs>152</Paragraphs>
  <Slides>45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systému Office</vt:lpstr>
      <vt:lpstr>Dobrovolnictví a migrace</vt:lpstr>
      <vt:lpstr>Co se dozvíte?</vt:lpstr>
      <vt:lpstr>Balkánská trasa</vt:lpstr>
      <vt:lpstr>Medializace migrace</vt:lpstr>
      <vt:lpstr>Prezentace aplikace PowerPoint</vt:lpstr>
      <vt:lpstr>Reakce etablovaných NNO v ČR</vt:lpstr>
      <vt:lpstr>Dobrovolnické iniciativy v ČR</vt:lpstr>
      <vt:lpstr>Dobrovolnické iniciativy v ČR</vt:lpstr>
      <vt:lpstr>Dobrovolné iniciativy v ČR</vt:lpstr>
      <vt:lpstr>Prezentace aplikace PowerPoint</vt:lpstr>
      <vt:lpstr>Pomáháme lidem na útěku www.plnu.cz  https://www.facebook.com/pomocprouprchliky/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Profil dobrovolníka</vt:lpstr>
      <vt:lpstr>Profil dobrovolníka</vt:lpstr>
      <vt:lpstr>Dobrovolnictví pod zahraničními subjekty</vt:lpstr>
      <vt:lpstr>Dobrovolnictví pod zahraničními subjekty</vt:lpstr>
      <vt:lpstr>Prezentace aplikace PowerPoint</vt:lpstr>
      <vt:lpstr>Uprchlík dobrovolníkem</vt:lpstr>
      <vt:lpstr>Uprchlík dobrovolníkem</vt:lpstr>
      <vt:lpstr>Jak si vybrat organizaci/místo působení</vt:lpstr>
      <vt:lpstr>Základní výbava dobrovolníka v terénu</vt:lpstr>
      <vt:lpstr>Jak zajistit sobě i ostatním bezpečí</vt:lpstr>
      <vt:lpstr>Odborná příprava - kurzy</vt:lpstr>
      <vt:lpstr>Jak se chovat po příjezdu domů?</vt:lpstr>
      <vt:lpstr>Případová studie Jamena/Strošinci</vt:lpstr>
      <vt:lpstr>Logistika dobrovolníků a dobrovolníků</vt:lpstr>
      <vt:lpstr>Logistika Bapska</vt:lpstr>
      <vt:lpstr>Distribuce</vt:lpstr>
      <vt:lpstr>Bezpečnost</vt:lpstr>
      <vt:lpstr>Hygiena</vt:lpstr>
      <vt:lpstr>Úklid a recyklace </vt:lpstr>
      <vt:lpstr>Případová studie Lesbos</vt:lpstr>
      <vt:lpstr>Případová studie Lesbos</vt:lpstr>
      <vt:lpstr>Případová studie Lesbos</vt:lpstr>
      <vt:lpstr>Případová studie Lesbos</vt:lpstr>
      <vt:lpstr>Případová studie Lesbos</vt:lpstr>
      <vt:lpstr>Případová studie Lesbos</vt:lpstr>
      <vt:lpstr>Případová studie Lesbos</vt:lpstr>
      <vt:lpstr>Doporučení/ponaučení</vt:lpstr>
      <vt:lpstr>Použité zdroje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Dobrovolnictví a migrace</dc:title>
  <dc:creator>Kateřina Novotná</dc:creator>
  <cp:lastModifiedBy>Kateřina Novotná</cp:lastModifiedBy>
  <cp:revision>83</cp:revision>
  <dcterms:created xsi:type="dcterms:W3CDTF">2016-05-29T19:22:25Z</dcterms:created>
  <dcterms:modified xsi:type="dcterms:W3CDTF">2016-06-02T08:35:12Z</dcterms:modified>
</cp:coreProperties>
</file>