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drawings/drawing6.xml" ContentType="application/vnd.openxmlformats-officedocument.drawingml.chartshapes+xml"/>
  <Override PartName="/ppt/charts/chart8.xml" ContentType="application/vnd.openxmlformats-officedocument.drawingml.chart+xml"/>
  <Override PartName="/ppt/drawings/drawing7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drawings/drawing8.xml" ContentType="application/vnd.openxmlformats-officedocument.drawingml.chartshapes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drawings/drawing9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10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drawings/drawing11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15.xml" ContentType="application/vnd.openxmlformats-officedocument.drawingml.chart+xml"/>
  <Override PartName="/ppt/drawings/drawing12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16.xml" ContentType="application/vnd.openxmlformats-officedocument.drawingml.chart+xml"/>
  <Override PartName="/ppt/drawings/drawing13.xml" ContentType="application/vnd.openxmlformats-officedocument.drawingml.chartshapes+xml"/>
  <Override PartName="/ppt/charts/chart17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notesSlides/notesSlide15.xml" ContentType="application/vnd.openxmlformats-officedocument.presentationml.notesSlide+xml"/>
  <Override PartName="/ppt/charts/chart21.xml" ContentType="application/vnd.openxmlformats-officedocument.drawingml.chart+xml"/>
  <Override PartName="/ppt/notesSlides/notesSlide16.xml" ContentType="application/vnd.openxmlformats-officedocument.presentationml.notesSlide+xml"/>
  <Override PartName="/ppt/charts/chart22.xml" ContentType="application/vnd.openxmlformats-officedocument.drawingml.chart+xml"/>
  <Override PartName="/ppt/notesSlides/notesSlide17.xml" ContentType="application/vnd.openxmlformats-officedocument.presentationml.notesSlide+xml"/>
  <Override PartName="/ppt/charts/chart23.xml" ContentType="application/vnd.openxmlformats-officedocument.drawingml.chart+xml"/>
  <Override PartName="/ppt/notesSlides/notesSlide18.xml" ContentType="application/vnd.openxmlformats-officedocument.presentationml.notesSlide+xml"/>
  <Override PartName="/ppt/charts/chart24.xml" ContentType="application/vnd.openxmlformats-officedocument.drawingml.chart+xml"/>
  <Override PartName="/ppt/notesSlides/notesSlide19.xml" ContentType="application/vnd.openxmlformats-officedocument.presentationml.notesSlide+xml"/>
  <Override PartName="/ppt/charts/chart2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notesMasterIdLst>
    <p:notesMasterId r:id="rId39"/>
  </p:notesMasterIdLst>
  <p:handoutMasterIdLst>
    <p:handoutMasterId r:id="rId40"/>
  </p:handoutMasterIdLst>
  <p:sldIdLst>
    <p:sldId id="256" r:id="rId2"/>
    <p:sldId id="262" r:id="rId3"/>
    <p:sldId id="257" r:id="rId4"/>
    <p:sldId id="264" r:id="rId5"/>
    <p:sldId id="265" r:id="rId6"/>
    <p:sldId id="266" r:id="rId7"/>
    <p:sldId id="267" r:id="rId8"/>
    <p:sldId id="268" r:id="rId9"/>
    <p:sldId id="281" r:id="rId10"/>
    <p:sldId id="269" r:id="rId11"/>
    <p:sldId id="270" r:id="rId12"/>
    <p:sldId id="300" r:id="rId13"/>
    <p:sldId id="272" r:id="rId14"/>
    <p:sldId id="295" r:id="rId15"/>
    <p:sldId id="276" r:id="rId16"/>
    <p:sldId id="274" r:id="rId17"/>
    <p:sldId id="273" r:id="rId18"/>
    <p:sldId id="303" r:id="rId19"/>
    <p:sldId id="302" r:id="rId20"/>
    <p:sldId id="301" r:id="rId21"/>
    <p:sldId id="279" r:id="rId22"/>
    <p:sldId id="277" r:id="rId23"/>
    <p:sldId id="288" r:id="rId24"/>
    <p:sldId id="285" r:id="rId25"/>
    <p:sldId id="286" r:id="rId26"/>
    <p:sldId id="292" r:id="rId27"/>
    <p:sldId id="293" r:id="rId28"/>
    <p:sldId id="294" r:id="rId29"/>
    <p:sldId id="305" r:id="rId30"/>
    <p:sldId id="306" r:id="rId31"/>
    <p:sldId id="307" r:id="rId32"/>
    <p:sldId id="308" r:id="rId33"/>
    <p:sldId id="296" r:id="rId34"/>
    <p:sldId id="304" r:id="rId35"/>
    <p:sldId id="297" r:id="rId36"/>
    <p:sldId id="309" r:id="rId37"/>
    <p:sldId id="310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828C"/>
    <a:srgbClr val="FF5050"/>
    <a:srgbClr val="FF9933"/>
    <a:srgbClr val="923887"/>
    <a:srgbClr val="E2A100"/>
    <a:srgbClr val="33CC33"/>
    <a:srgbClr val="66FF33"/>
    <a:srgbClr val="CC99FF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8" autoAdjust="0"/>
    <p:restoredTop sz="78929" autoAdjust="0"/>
  </p:normalViewPr>
  <p:slideViewPr>
    <p:cSldViewPr>
      <p:cViewPr varScale="1">
        <p:scale>
          <a:sx n="53" d="100"/>
          <a:sy n="53" d="100"/>
        </p:scale>
        <p:origin x="989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5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viedenska\Documents\Dokumenty\V&#353;e%20AZ%202015\Prichody\prichod%202015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viedenska\Documents\Dokumenty\GRAF%202015\Prumer%2000-15.xls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Users\jviedenska\Documents\Dokumenty\GRAF%202015\Prumer%2000-15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viedenska\Documents\Dokumenty\V&#353;e%20AZ%202015\Strediska_2015\ZZC%20V&#352;E%202015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Users\jviedenska\Documents\Dokumenty\GRAF%202015\Kap%20%20prumer%202015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Users\jviedenska\Documents\Dokumenty\GRAF%202015\Kap%20%20prumer%202015-vyt&#237;&#382;enost%20ZAST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C:\Users\jviedenska\Documents\Dokumenty\GRAF%202015\Kap%20%20prumer%202015-vyt&#237;&#382;enost%20ZAST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C:\Users\jviedenska\Documents\Dokumenty\GRAF%202015\Kap%20%20prumer%202015-vyt&#237;&#382;enost%20ZAST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viedenska\Documents\Dokumenty\GRAF%202015\Prumer%2000-15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viedenska\Documents\Dokumenty\V&#353;e%20AZ%202015\Repatriace%20-%20statistika%202015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viedenska\Documents\Dokumenty\Dokumenty%20Va&#353;ek\Statistika\Dubliny\Dublin%20-%202015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jviedenska\Documents\Dokumenty\GRAF%202015\Kap%20%20prumer%202015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viedenska\Documents\Dokumenty\Dokumenty%20Va&#353;ek\Statistika\Dubliny\Dublin%20-%202015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viedenska\Documents\Dokumenty\GRAF%202016\Prumer%2000-15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viedenska\Documents\Dokumenty\GRAF%202016\Prumer%2000-15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viedenska\Documents\Dokumenty\GRAF%202016\Prumer%2000-15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UZDNS\Repatriace-evidence\REPATRIACE\02%20P&#344;&#205;CHODY\2016\AZ%20p&#345;&#237;chody%202016%2002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UZDNS\Repatriace-evidence\REPATRIACE\02%20P&#344;&#205;CHODY\2016\ZZC%20V&#352;E%202016%2002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jviedenska\Documents\Dokumenty\GRAF%202015\Kap%20%20prumer%202015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jviedenska\Documents\Dokumenty\GRAF%202015\Kap%20%20prumer%202015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jviedenska\Documents\Dokumenty\GRAF%202015\Kap%20%20prumer%202015-vyt&#237;&#382;enost%20ZAST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jviedenska\Documents\Dokumenty\GRAF%202015\Kap%20%20prumer%202015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jviedenska\Documents\Dokumenty\GRAF%202015\Kap%20%20prumer%202015-vyt&#237;&#382;enost%20ZAST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jviedenska\Documents\Dokumenty\GRAF%202015\Kap%20%20prumer%202015-vyt&#237;&#382;enost%20ZAST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jviedenska\Documents\Dokumenty\GRAF%202015\Kap%20%20prumer%202015-vyt&#237;&#382;enost%20ZA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29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4.2414011973993762E-2"/>
                  <c:y val="-1.4837283270625655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latin typeface="Calibri" pitchFamily="34" charset="0"/>
                      </a:rPr>
                      <a:t>U</a:t>
                    </a:r>
                    <a:r>
                      <a:rPr lang="en-US" sz="1100"/>
                      <a:t>krajina 
47%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A5-4056-B4A6-9852B297D1E8}"/>
                </c:ext>
              </c:extLst>
            </c:dLbl>
            <c:dLbl>
              <c:idx val="1"/>
              <c:layout>
                <c:manualLayout>
                  <c:x val="5.6359425660027791E-3"/>
                  <c:y val="-1.6344594856677466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latin typeface="Calibri" pitchFamily="34" charset="0"/>
                      </a:rPr>
                      <a:t>K</a:t>
                    </a:r>
                    <a:r>
                      <a:rPr lang="en-US" sz="1100"/>
                      <a:t>uba
9%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A5-4056-B4A6-9852B297D1E8}"/>
                </c:ext>
              </c:extLst>
            </c:dLbl>
            <c:dLbl>
              <c:idx val="2"/>
              <c:layout>
                <c:manualLayout>
                  <c:x val="2.5546881345583448E-3"/>
                  <c:y val="9.7543059063088227E-3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latin typeface="Calibri" pitchFamily="34" charset="0"/>
                      </a:rPr>
                      <a:t>S</a:t>
                    </a:r>
                    <a:r>
                      <a:rPr lang="en-US" sz="1100"/>
                      <a:t>ýrie
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8A5-4056-B4A6-9852B297D1E8}"/>
                </c:ext>
              </c:extLst>
            </c:dLbl>
            <c:dLbl>
              <c:idx val="3"/>
              <c:layout>
                <c:manualLayout>
                  <c:x val="-2.1014121680224148E-2"/>
                  <c:y val="-1.2724539727757317E-3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latin typeface="Calibri" pitchFamily="34" charset="0"/>
                      </a:rPr>
                      <a:t>V</a:t>
                    </a:r>
                    <a:r>
                      <a:rPr lang="en-US" sz="1100"/>
                      <a:t>ietnam 
5%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8A5-4056-B4A6-9852B297D1E8}"/>
                </c:ext>
              </c:extLst>
            </c:dLbl>
            <c:dLbl>
              <c:idx val="4"/>
              <c:layout>
                <c:manualLayout>
                  <c:x val="3.057701805308281E-2"/>
                  <c:y val="8.5394740551215723E-3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latin typeface="Calibri" pitchFamily="34" charset="0"/>
                      </a:rPr>
                      <a:t>A</a:t>
                    </a:r>
                    <a:r>
                      <a:rPr lang="en-US" sz="1100"/>
                      <a:t>rménie
3%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A5-4056-B4A6-9852B297D1E8}"/>
                </c:ext>
              </c:extLst>
            </c:dLbl>
            <c:dLbl>
              <c:idx val="5"/>
              <c:layout>
                <c:manualLayout>
                  <c:x val="2.3141219603050645E-2"/>
                  <c:y val="-1.1165840611408024E-3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latin typeface="Calibri" pitchFamily="34" charset="0"/>
                      </a:rPr>
                      <a:t>I</a:t>
                    </a:r>
                    <a:r>
                      <a:rPr lang="en-US" sz="1100"/>
                      <a:t>rák
3%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8A5-4056-B4A6-9852B297D1E8}"/>
                </c:ext>
              </c:extLst>
            </c:dLbl>
            <c:dLbl>
              <c:idx val="6"/>
              <c:layout>
                <c:manualLayout>
                  <c:x val="5.4527987923078336E-2"/>
                  <c:y val="2.428248193113788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latin typeface="Calibri" pitchFamily="34" charset="0"/>
                      </a:rPr>
                      <a:t>R</a:t>
                    </a:r>
                    <a:r>
                      <a:rPr lang="en-US" sz="1100"/>
                      <a:t>usko
3%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8A5-4056-B4A6-9852B297D1E8}"/>
                </c:ext>
              </c:extLst>
            </c:dLbl>
            <c:dLbl>
              <c:idx val="7"/>
              <c:layout>
                <c:manualLayout>
                  <c:x val="4.0055032336644203E-2"/>
                  <c:y val="2.3999844846980336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latin typeface="Calibri" pitchFamily="34" charset="0"/>
                      </a:rPr>
                      <a:t>Č</a:t>
                    </a:r>
                    <a:r>
                      <a:rPr lang="en-US" sz="1100"/>
                      <a:t>ína
3%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8A5-4056-B4A6-9852B297D1E8}"/>
                </c:ext>
              </c:extLst>
            </c:dLbl>
            <c:dLbl>
              <c:idx val="8"/>
              <c:layout>
                <c:manualLayout>
                  <c:x val="3.4055821453690842E-2"/>
                  <c:y val="0.11126385063935974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latin typeface="Calibri" pitchFamily="34" charset="0"/>
                      </a:rPr>
                      <a:t>N</a:t>
                    </a:r>
                    <a:r>
                      <a:rPr lang="en-US" sz="1100"/>
                      <a:t>igérie
2%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8A5-4056-B4A6-9852B297D1E8}"/>
                </c:ext>
              </c:extLst>
            </c:dLbl>
            <c:dLbl>
              <c:idx val="9"/>
              <c:layout>
                <c:manualLayout>
                  <c:x val="2.0911190022815804E-2"/>
                  <c:y val="5.8174366135267545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latin typeface="Calibri" pitchFamily="34" charset="0"/>
                      </a:rPr>
                      <a:t>G</a:t>
                    </a:r>
                    <a:r>
                      <a:rPr lang="en-US" sz="1100"/>
                      <a:t>ruzie
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8A5-4056-B4A6-9852B297D1E8}"/>
                </c:ext>
              </c:extLst>
            </c:dLbl>
            <c:dLbl>
              <c:idx val="10"/>
              <c:layout>
                <c:manualLayout>
                  <c:x val="-1.7606587129908074E-2"/>
                  <c:y val="6.2031664806729628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latin typeface="Calibri" pitchFamily="34" charset="0"/>
                      </a:rPr>
                      <a:t>M</a:t>
                    </a:r>
                    <a:r>
                      <a:rPr lang="en-US" sz="1100"/>
                      <a:t>oldavsko
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8A5-4056-B4A6-9852B297D1E8}"/>
                </c:ext>
              </c:extLst>
            </c:dLbl>
            <c:dLbl>
              <c:idx val="11"/>
              <c:layout>
                <c:manualLayout>
                  <c:x val="8.892569359707005E-3"/>
                  <c:y val="-8.6043507603632743E-3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latin typeface="Calibri" pitchFamily="34" charset="0"/>
                      </a:rPr>
                      <a:t>A</a:t>
                    </a:r>
                    <a:r>
                      <a:rPr lang="en-US" sz="1100"/>
                      <a:t>fghánistán
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8A5-4056-B4A6-9852B297D1E8}"/>
                </c:ext>
              </c:extLst>
            </c:dLbl>
            <c:dLbl>
              <c:idx val="12"/>
              <c:layout>
                <c:manualLayout>
                  <c:x val="1.6468529669085514E-3"/>
                  <c:y val="-0.11809316938830929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latin typeface="Calibri" pitchFamily="34" charset="0"/>
                      </a:rPr>
                      <a:t>K</a:t>
                    </a:r>
                    <a:r>
                      <a:rPr lang="en-US" sz="1100"/>
                      <a:t>azachstán
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8A5-4056-B4A6-9852B297D1E8}"/>
                </c:ext>
              </c:extLst>
            </c:dLbl>
            <c:dLbl>
              <c:idx val="13"/>
              <c:layout>
                <c:manualLayout>
                  <c:x val="1.3996466128008509E-2"/>
                  <c:y val="-0.2095139831658976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latin typeface="Calibri" pitchFamily="34" charset="0"/>
                      </a:rPr>
                      <a:t>o</a:t>
                    </a:r>
                    <a:r>
                      <a:rPr lang="en-US"/>
                      <a:t>statní 
13%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8A5-4056-B4A6-9852B297D1E8}"/>
                </c:ext>
              </c:extLst>
            </c:dLbl>
            <c:dLbl>
              <c:idx val="14"/>
              <c:layout>
                <c:manualLayout>
                  <c:x val="7.3599231468615453E-2"/>
                  <c:y val="-7.423528955432298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8A5-4056-B4A6-9852B297D1E8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Calibri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multiLvlStrRef>
              <c:f>Tab_hodnot!$A$29:$B$42</c:f>
              <c:multiLvlStrCache>
                <c:ptCount val="14"/>
                <c:lvl>
                  <c:pt idx="0">
                    <c:v>(678)</c:v>
                  </c:pt>
                  <c:pt idx="1">
                    <c:v>(122)</c:v>
                  </c:pt>
                  <c:pt idx="2">
                    <c:v>(115)</c:v>
                  </c:pt>
                  <c:pt idx="3">
                    <c:v>(77)</c:v>
                  </c:pt>
                  <c:pt idx="4">
                    <c:v>(43)</c:v>
                  </c:pt>
                  <c:pt idx="5">
                    <c:v>(41)</c:v>
                  </c:pt>
                  <c:pt idx="6">
                    <c:v>(39)</c:v>
                  </c:pt>
                  <c:pt idx="7">
                    <c:v>(38)</c:v>
                  </c:pt>
                  <c:pt idx="8">
                    <c:v>(24)</c:v>
                  </c:pt>
                  <c:pt idx="9">
                    <c:v>(21)</c:v>
                  </c:pt>
                  <c:pt idx="10">
                    <c:v>(21)</c:v>
                  </c:pt>
                  <c:pt idx="11">
                    <c:v>(18)</c:v>
                  </c:pt>
                  <c:pt idx="12">
                    <c:v>(18)</c:v>
                  </c:pt>
                  <c:pt idx="13">
                    <c:v>(185)</c:v>
                  </c:pt>
                </c:lvl>
                <c:lvl>
                  <c:pt idx="0">
                    <c:v>Ukrajina</c:v>
                  </c:pt>
                  <c:pt idx="1">
                    <c:v>Kuba</c:v>
                  </c:pt>
                  <c:pt idx="2">
                    <c:v>Sýrie</c:v>
                  </c:pt>
                  <c:pt idx="3">
                    <c:v>Vietnam</c:v>
                  </c:pt>
                  <c:pt idx="4">
                    <c:v>Arménie</c:v>
                  </c:pt>
                  <c:pt idx="5">
                    <c:v>Irák</c:v>
                  </c:pt>
                  <c:pt idx="6">
                    <c:v>Rusko</c:v>
                  </c:pt>
                  <c:pt idx="7">
                    <c:v>Čína</c:v>
                  </c:pt>
                  <c:pt idx="8">
                    <c:v>Nigérie</c:v>
                  </c:pt>
                  <c:pt idx="9">
                    <c:v>Gruzie</c:v>
                  </c:pt>
                  <c:pt idx="10">
                    <c:v>Moldavsko</c:v>
                  </c:pt>
                  <c:pt idx="11">
                    <c:v>Afghánistán</c:v>
                  </c:pt>
                  <c:pt idx="12">
                    <c:v>Kazachstán</c:v>
                  </c:pt>
                  <c:pt idx="13">
                    <c:v>ostatní</c:v>
                  </c:pt>
                </c:lvl>
              </c:multiLvlStrCache>
            </c:multiLvlStrRef>
          </c:cat>
          <c:val>
            <c:numRef>
              <c:f>Tab_hodnot!$C$29:$C$42</c:f>
              <c:numCache>
                <c:formatCode>#,##0</c:formatCode>
                <c:ptCount val="14"/>
                <c:pt idx="0">
                  <c:v>678</c:v>
                </c:pt>
                <c:pt idx="1">
                  <c:v>122</c:v>
                </c:pt>
                <c:pt idx="2">
                  <c:v>115</c:v>
                </c:pt>
                <c:pt idx="3">
                  <c:v>77</c:v>
                </c:pt>
                <c:pt idx="4">
                  <c:v>43</c:v>
                </c:pt>
                <c:pt idx="5">
                  <c:v>41</c:v>
                </c:pt>
                <c:pt idx="6">
                  <c:v>39</c:v>
                </c:pt>
                <c:pt idx="7">
                  <c:v>38</c:v>
                </c:pt>
                <c:pt idx="8">
                  <c:v>24</c:v>
                </c:pt>
                <c:pt idx="9">
                  <c:v>21</c:v>
                </c:pt>
                <c:pt idx="10">
                  <c:v>21</c:v>
                </c:pt>
                <c:pt idx="11">
                  <c:v>18</c:v>
                </c:pt>
                <c:pt idx="12">
                  <c:v>18</c:v>
                </c:pt>
                <c:pt idx="13" formatCode="General">
                  <c:v>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8A5-4056-B4A6-9852B297D1E8}"/>
            </c:ext>
          </c:extLst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multiLvlStrRef>
              <c:f>Tab_hodnot!$A$29:$B$42</c:f>
              <c:multiLvlStrCache>
                <c:ptCount val="14"/>
                <c:lvl>
                  <c:pt idx="0">
                    <c:v>(678)</c:v>
                  </c:pt>
                  <c:pt idx="1">
                    <c:v>(122)</c:v>
                  </c:pt>
                  <c:pt idx="2">
                    <c:v>(115)</c:v>
                  </c:pt>
                  <c:pt idx="3">
                    <c:v>(77)</c:v>
                  </c:pt>
                  <c:pt idx="4">
                    <c:v>(43)</c:v>
                  </c:pt>
                  <c:pt idx="5">
                    <c:v>(41)</c:v>
                  </c:pt>
                  <c:pt idx="6">
                    <c:v>(39)</c:v>
                  </c:pt>
                  <c:pt idx="7">
                    <c:v>(38)</c:v>
                  </c:pt>
                  <c:pt idx="8">
                    <c:v>(24)</c:v>
                  </c:pt>
                  <c:pt idx="9">
                    <c:v>(21)</c:v>
                  </c:pt>
                  <c:pt idx="10">
                    <c:v>(21)</c:v>
                  </c:pt>
                  <c:pt idx="11">
                    <c:v>(18)</c:v>
                  </c:pt>
                  <c:pt idx="12">
                    <c:v>(18)</c:v>
                  </c:pt>
                  <c:pt idx="13">
                    <c:v>(185)</c:v>
                  </c:pt>
                </c:lvl>
                <c:lvl>
                  <c:pt idx="0">
                    <c:v>Ukrajina</c:v>
                  </c:pt>
                  <c:pt idx="1">
                    <c:v>Kuba</c:v>
                  </c:pt>
                  <c:pt idx="2">
                    <c:v>Sýrie</c:v>
                  </c:pt>
                  <c:pt idx="3">
                    <c:v>Vietnam</c:v>
                  </c:pt>
                  <c:pt idx="4">
                    <c:v>Arménie</c:v>
                  </c:pt>
                  <c:pt idx="5">
                    <c:v>Irák</c:v>
                  </c:pt>
                  <c:pt idx="6">
                    <c:v>Rusko</c:v>
                  </c:pt>
                  <c:pt idx="7">
                    <c:v>Čína</c:v>
                  </c:pt>
                  <c:pt idx="8">
                    <c:v>Nigérie</c:v>
                  </c:pt>
                  <c:pt idx="9">
                    <c:v>Gruzie</c:v>
                  </c:pt>
                  <c:pt idx="10">
                    <c:v>Moldavsko</c:v>
                  </c:pt>
                  <c:pt idx="11">
                    <c:v>Afghánistán</c:v>
                  </c:pt>
                  <c:pt idx="12">
                    <c:v>Kazachstán</c:v>
                  </c:pt>
                  <c:pt idx="13">
                    <c:v>ostatní</c:v>
                  </c:pt>
                </c:lvl>
              </c:multiLvlStrCache>
            </c:multiLvlStrRef>
          </c:cat>
          <c:val>
            <c:numRef>
              <c:f>Tab_hodnot!$D$29:$D$42</c:f>
              <c:numCache>
                <c:formatCode>0.0%</c:formatCode>
                <c:ptCount val="14"/>
                <c:pt idx="0">
                  <c:v>0.47083333333333333</c:v>
                </c:pt>
                <c:pt idx="1">
                  <c:v>8.4722222222222254E-2</c:v>
                </c:pt>
                <c:pt idx="2">
                  <c:v>7.9861111111111133E-2</c:v>
                </c:pt>
                <c:pt idx="3">
                  <c:v>5.3472222222222233E-2</c:v>
                </c:pt>
                <c:pt idx="4">
                  <c:v>2.9861111111111123E-2</c:v>
                </c:pt>
                <c:pt idx="5">
                  <c:v>2.8472222222222229E-2</c:v>
                </c:pt>
                <c:pt idx="6">
                  <c:v>2.7083333333333345E-2</c:v>
                </c:pt>
                <c:pt idx="7">
                  <c:v>2.6388888888888889E-2</c:v>
                </c:pt>
                <c:pt idx="8">
                  <c:v>1.666666666666667E-2</c:v>
                </c:pt>
                <c:pt idx="9">
                  <c:v>1.4583333333333337E-2</c:v>
                </c:pt>
                <c:pt idx="10">
                  <c:v>1.4583333333333337E-2</c:v>
                </c:pt>
                <c:pt idx="11">
                  <c:v>1.2500000000000002E-2</c:v>
                </c:pt>
                <c:pt idx="12">
                  <c:v>1.2500000000000002E-2</c:v>
                </c:pt>
                <c:pt idx="13">
                  <c:v>0.12847222222222221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8A5-4056-B4A6-9852B297D1E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4333858267716533"/>
          <c:y val="0.10635817074589814"/>
          <c:w val="0.14620390098296707"/>
          <c:h val="0.84754638428817164"/>
        </c:manualLayout>
      </c:layout>
      <c:overlay val="0"/>
      <c:txPr>
        <a:bodyPr/>
        <a:lstStyle/>
        <a:p>
          <a:pPr>
            <a:defRPr sz="1200">
              <a:latin typeface="Calibri" pitchFamily="34" charset="0"/>
            </a:defRPr>
          </a:pPr>
          <a:endParaRPr lang="cs-CZ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3"/>
          <c:order val="0"/>
          <c:tx>
            <c:strRef>
              <c:f>List1!$A$32</c:f>
              <c:strCache>
                <c:ptCount val="1"/>
                <c:pt idx="0">
                  <c:v>průměrný stav</c:v>
                </c:pt>
              </c:strCache>
            </c:strRef>
          </c:tx>
          <c:spPr>
            <a:solidFill>
              <a:srgbClr val="BE464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List1!$B$29:$Q$29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List1!$B$32:$Q$32</c:f>
              <c:numCache>
                <c:formatCode>#,##0</c:formatCode>
                <c:ptCount val="16"/>
                <c:pt idx="0">
                  <c:v>91</c:v>
                </c:pt>
                <c:pt idx="1">
                  <c:v>94</c:v>
                </c:pt>
                <c:pt idx="2">
                  <c:v>80</c:v>
                </c:pt>
                <c:pt idx="3">
                  <c:v>123</c:v>
                </c:pt>
                <c:pt idx="4">
                  <c:v>139</c:v>
                </c:pt>
                <c:pt idx="5">
                  <c:v>160</c:v>
                </c:pt>
                <c:pt idx="6">
                  <c:v>183</c:v>
                </c:pt>
                <c:pt idx="7">
                  <c:v>172</c:v>
                </c:pt>
                <c:pt idx="8">
                  <c:v>142</c:v>
                </c:pt>
                <c:pt idx="9">
                  <c:v>84</c:v>
                </c:pt>
                <c:pt idx="10" formatCode="General">
                  <c:v>58</c:v>
                </c:pt>
                <c:pt idx="11" formatCode="General">
                  <c:v>72</c:v>
                </c:pt>
                <c:pt idx="12" formatCode="0">
                  <c:v>41</c:v>
                </c:pt>
                <c:pt idx="13" formatCode="0">
                  <c:v>35</c:v>
                </c:pt>
                <c:pt idx="14" formatCode="0">
                  <c:v>43</c:v>
                </c:pt>
                <c:pt idx="15" formatCode="0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63-4FE1-90E0-B61772177E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61536256"/>
        <c:axId val="161686656"/>
      </c:barChart>
      <c:catAx>
        <c:axId val="161536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161686656"/>
        <c:crosses val="autoZero"/>
        <c:auto val="1"/>
        <c:lblAlgn val="ctr"/>
        <c:lblOffset val="100"/>
        <c:noMultiLvlLbl val="0"/>
      </c:catAx>
      <c:valAx>
        <c:axId val="161686656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16153625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741305774278208E-2"/>
          <c:y val="0.12735042735042734"/>
          <c:w val="0.89881397637795257"/>
          <c:h val="0.69316427754223031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List1!$A$5</c:f>
              <c:strCache>
                <c:ptCount val="1"/>
                <c:pt idx="0">
                  <c:v>průměr evidenční stav</c:v>
                </c:pt>
              </c:strCache>
            </c:strRef>
          </c:tx>
          <c:spPr>
            <a:solidFill>
              <a:srgbClr val="008EC0"/>
            </a:solidFill>
          </c:spPr>
          <c:invertIfNegative val="0"/>
          <c:dLbls>
            <c:dLbl>
              <c:idx val="9"/>
              <c:layout>
                <c:manualLayout>
                  <c:x val="0"/>
                  <c:y val="-2.39316239316239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8AA-4C73-908D-818A0A0C8552}"/>
                </c:ext>
              </c:extLst>
            </c:dLbl>
            <c:dLbl>
              <c:idx val="14"/>
              <c:layout>
                <c:manualLayout>
                  <c:x val="0"/>
                  <c:y val="1.36752136752136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8AA-4C73-908D-818A0A0C85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List1!$B$2:$Q$2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List1!$B$5:$Q$5</c:f>
              <c:numCache>
                <c:formatCode>#,##0</c:formatCode>
                <c:ptCount val="16"/>
                <c:pt idx="0">
                  <c:v>1884</c:v>
                </c:pt>
                <c:pt idx="1">
                  <c:v>2984</c:v>
                </c:pt>
                <c:pt idx="2">
                  <c:v>3589</c:v>
                </c:pt>
                <c:pt idx="3">
                  <c:v>5313</c:v>
                </c:pt>
                <c:pt idx="4">
                  <c:v>3894</c:v>
                </c:pt>
                <c:pt idx="5">
                  <c:v>2404</c:v>
                </c:pt>
                <c:pt idx="6">
                  <c:v>1860</c:v>
                </c:pt>
                <c:pt idx="7">
                  <c:v>1551</c:v>
                </c:pt>
                <c:pt idx="8">
                  <c:v>1224</c:v>
                </c:pt>
                <c:pt idx="9">
                  <c:v>945</c:v>
                </c:pt>
                <c:pt idx="10" formatCode="General">
                  <c:v>835</c:v>
                </c:pt>
                <c:pt idx="11" formatCode="General">
                  <c:v>664</c:v>
                </c:pt>
                <c:pt idx="12" formatCode="0">
                  <c:v>534.58333333333405</c:v>
                </c:pt>
                <c:pt idx="13" formatCode="0">
                  <c:v>469.25</c:v>
                </c:pt>
                <c:pt idx="14" formatCode="0">
                  <c:v>356.33333333333331</c:v>
                </c:pt>
                <c:pt idx="15" formatCode="0">
                  <c:v>433.08333333333331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AA-4C73-908D-818A0A0C85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1736576"/>
        <c:axId val="161738112"/>
      </c:barChart>
      <c:barChart>
        <c:barDir val="col"/>
        <c:grouping val="clustered"/>
        <c:varyColors val="0"/>
        <c:ser>
          <c:idx val="0"/>
          <c:order val="0"/>
          <c:tx>
            <c:strRef>
              <c:f>List1!$A$6</c:f>
              <c:strCache>
                <c:ptCount val="1"/>
                <c:pt idx="0">
                  <c:v>průměr fyzický stav</c:v>
                </c:pt>
              </c:strCache>
            </c:strRef>
          </c:tx>
          <c:spPr>
            <a:solidFill>
              <a:srgbClr val="BE4D4A"/>
            </a:solidFill>
          </c:spPr>
          <c:invertIfNegative val="0"/>
          <c:dLbls>
            <c:dLbl>
              <c:idx val="12"/>
              <c:layout>
                <c:manualLayout>
                  <c:x val="0"/>
                  <c:y val="3.6220203243825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8AA-4C73-908D-818A0A0C8552}"/>
                </c:ext>
              </c:extLst>
            </c:dLbl>
            <c:dLbl>
              <c:idx val="13"/>
              <c:layout>
                <c:manualLayout>
                  <c:x val="0"/>
                  <c:y val="3.31007470220068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8AA-4C73-908D-818A0A0C8552}"/>
                </c:ext>
              </c:extLst>
            </c:dLbl>
            <c:dLbl>
              <c:idx val="14"/>
              <c:layout>
                <c:manualLayout>
                  <c:x val="0"/>
                  <c:y val="3.03581667676155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8AA-4C73-908D-818A0A0C85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List1!$B$2:$Q$2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List1!$B$6:$Q$6</c:f>
              <c:numCache>
                <c:formatCode>#,##0</c:formatCode>
                <c:ptCount val="16"/>
                <c:pt idx="0">
                  <c:v>1638</c:v>
                </c:pt>
                <c:pt idx="1">
                  <c:v>2243</c:v>
                </c:pt>
                <c:pt idx="2">
                  <c:v>2031</c:v>
                </c:pt>
                <c:pt idx="3">
                  <c:v>2626</c:v>
                </c:pt>
                <c:pt idx="4">
                  <c:v>1466</c:v>
                </c:pt>
                <c:pt idx="5">
                  <c:v>873</c:v>
                </c:pt>
                <c:pt idx="6">
                  <c:v>770</c:v>
                </c:pt>
                <c:pt idx="7">
                  <c:v>703</c:v>
                </c:pt>
                <c:pt idx="8">
                  <c:v>611</c:v>
                </c:pt>
                <c:pt idx="9">
                  <c:v>500</c:v>
                </c:pt>
                <c:pt idx="10" formatCode="General">
                  <c:v>457</c:v>
                </c:pt>
                <c:pt idx="11" formatCode="General">
                  <c:v>332</c:v>
                </c:pt>
                <c:pt idx="12" formatCode="0">
                  <c:v>254.33333333333348</c:v>
                </c:pt>
                <c:pt idx="13" formatCode="0">
                  <c:v>227.33333333333348</c:v>
                </c:pt>
                <c:pt idx="14" formatCode="0">
                  <c:v>183.58333333333348</c:v>
                </c:pt>
                <c:pt idx="15" formatCode="0">
                  <c:v>241.08333333333348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8AA-4C73-908D-818A0A0C85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2014336"/>
        <c:axId val="162015872"/>
      </c:barChart>
      <c:lineChart>
        <c:grouping val="standard"/>
        <c:varyColors val="0"/>
        <c:ser>
          <c:idx val="2"/>
          <c:order val="2"/>
          <c:tx>
            <c:strRef>
              <c:f>List1!$A$3</c:f>
              <c:strCache>
                <c:ptCount val="1"/>
                <c:pt idx="0">
                  <c:v>průměrná kapacita</c:v>
                </c:pt>
              </c:strCache>
            </c:strRef>
          </c:tx>
          <c:spPr>
            <a:ln w="25400"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cat>
            <c:multiLvlStrRef>
              <c:f>List1!$B$2:$Q$3</c:f>
              <c:multiLvlStrCache>
                <c:ptCount val="16"/>
                <c:lvl>
                  <c:pt idx="0">
                    <c:v>1 842</c:v>
                  </c:pt>
                  <c:pt idx="1">
                    <c:v>2 513</c:v>
                  </c:pt>
                  <c:pt idx="2">
                    <c:v>2 467</c:v>
                  </c:pt>
                  <c:pt idx="3">
                    <c:v>2 639</c:v>
                  </c:pt>
                  <c:pt idx="4">
                    <c:v>2 112</c:v>
                  </c:pt>
                  <c:pt idx="5">
                    <c:v>1 590</c:v>
                  </c:pt>
                  <c:pt idx="6">
                    <c:v>1 571</c:v>
                  </c:pt>
                  <c:pt idx="7">
                    <c:v>1 352</c:v>
                  </c:pt>
                  <c:pt idx="8">
                    <c:v>1 367</c:v>
                  </c:pt>
                  <c:pt idx="9">
                    <c:v>1 192</c:v>
                  </c:pt>
                  <c:pt idx="10">
                    <c:v>673</c:v>
                  </c:pt>
                  <c:pt idx="11">
                    <c:v>673</c:v>
                  </c:pt>
                  <c:pt idx="12">
                    <c:v>673</c:v>
                  </c:pt>
                  <c:pt idx="13">
                    <c:v>673</c:v>
                  </c:pt>
                  <c:pt idx="14">
                    <c:v>622</c:v>
                  </c:pt>
                  <c:pt idx="15">
                    <c:v>525</c:v>
                  </c:pt>
                </c:lvl>
                <c:lvl>
                  <c:pt idx="0">
                    <c:v>2000</c:v>
                  </c:pt>
                  <c:pt idx="1">
                    <c:v>2001</c:v>
                  </c:pt>
                  <c:pt idx="2">
                    <c:v>2002</c:v>
                  </c:pt>
                  <c:pt idx="3">
                    <c:v>2003</c:v>
                  </c:pt>
                  <c:pt idx="4">
                    <c:v>2004</c:v>
                  </c:pt>
                  <c:pt idx="5">
                    <c:v>2005</c:v>
                  </c:pt>
                  <c:pt idx="6">
                    <c:v>2006</c:v>
                  </c:pt>
                  <c:pt idx="7">
                    <c:v>2007</c:v>
                  </c:pt>
                  <c:pt idx="8">
                    <c:v>2008</c:v>
                  </c:pt>
                  <c:pt idx="9">
                    <c:v>2009</c:v>
                  </c:pt>
                  <c:pt idx="10">
                    <c:v>2010</c:v>
                  </c:pt>
                  <c:pt idx="11">
                    <c:v>2011</c:v>
                  </c:pt>
                  <c:pt idx="12">
                    <c:v>2012</c:v>
                  </c:pt>
                  <c:pt idx="13">
                    <c:v>2013</c:v>
                  </c:pt>
                  <c:pt idx="14">
                    <c:v>2014</c:v>
                  </c:pt>
                  <c:pt idx="15">
                    <c:v>2015</c:v>
                  </c:pt>
                </c:lvl>
              </c:multiLvlStrCache>
            </c:multiLvlStrRef>
          </c:cat>
          <c:val>
            <c:numRef>
              <c:f>List1!$B$3:$Q$3</c:f>
              <c:numCache>
                <c:formatCode>#,##0</c:formatCode>
                <c:ptCount val="16"/>
                <c:pt idx="0">
                  <c:v>1842</c:v>
                </c:pt>
                <c:pt idx="1">
                  <c:v>2513</c:v>
                </c:pt>
                <c:pt idx="2">
                  <c:v>2467</c:v>
                </c:pt>
                <c:pt idx="3">
                  <c:v>2639</c:v>
                </c:pt>
                <c:pt idx="4">
                  <c:v>2112</c:v>
                </c:pt>
                <c:pt idx="5">
                  <c:v>1590</c:v>
                </c:pt>
                <c:pt idx="6">
                  <c:v>1571</c:v>
                </c:pt>
                <c:pt idx="7">
                  <c:v>1352</c:v>
                </c:pt>
                <c:pt idx="8">
                  <c:v>1367</c:v>
                </c:pt>
                <c:pt idx="9">
                  <c:v>1192</c:v>
                </c:pt>
                <c:pt idx="10" formatCode="General">
                  <c:v>673</c:v>
                </c:pt>
                <c:pt idx="11" formatCode="General">
                  <c:v>673</c:v>
                </c:pt>
                <c:pt idx="12" formatCode="General">
                  <c:v>673</c:v>
                </c:pt>
                <c:pt idx="13" formatCode="General">
                  <c:v>673</c:v>
                </c:pt>
                <c:pt idx="14" formatCode="General">
                  <c:v>622</c:v>
                </c:pt>
                <c:pt idx="15" formatCode="General">
                  <c:v>525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8AA-4C73-908D-818A0A0C85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736576"/>
        <c:axId val="161738112"/>
      </c:lineChart>
      <c:catAx>
        <c:axId val="1617365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16173811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61738112"/>
        <c:scaling>
          <c:orientation val="minMax"/>
          <c:max val="6000"/>
          <c:min val="0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161736576"/>
        <c:crosses val="autoZero"/>
        <c:crossBetween val="between"/>
        <c:majorUnit val="500"/>
        <c:minorUnit val="50"/>
      </c:valAx>
      <c:catAx>
        <c:axId val="1620143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62015872"/>
        <c:crosses val="autoZero"/>
        <c:auto val="0"/>
        <c:lblAlgn val="ctr"/>
        <c:lblOffset val="100"/>
        <c:noMultiLvlLbl val="0"/>
      </c:catAx>
      <c:valAx>
        <c:axId val="162015872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620143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7317339238845145"/>
          <c:y val="0.92820755097920449"/>
          <c:w val="0.70505856299212599"/>
          <c:h val="5.6410525607376028E-2"/>
        </c:manualLayout>
      </c:layout>
      <c:overlay val="0"/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3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2.4536292394055741E-2"/>
                  <c:y val="-1.6743253247190285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S</a:t>
                    </a:r>
                    <a:r>
                      <a:rPr lang="en-US"/>
                      <a:t>ýrie
40%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E6C-45B4-83DD-6FB8DD389974}"/>
                </c:ext>
              </c:extLst>
            </c:dLbl>
            <c:dLbl>
              <c:idx val="1"/>
              <c:layout>
                <c:manualLayout>
                  <c:x val="3.1633056544088612E-3"/>
                  <c:y val="3.4188034188034192E-3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A</a:t>
                    </a:r>
                    <a:r>
                      <a:rPr lang="en-US"/>
                      <a:t>fghánistán
14%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6C-45B4-83DD-6FB8DD389974}"/>
                </c:ext>
              </c:extLst>
            </c:dLbl>
            <c:dLbl>
              <c:idx val="2"/>
              <c:layout>
                <c:manualLayout>
                  <c:x val="1.5816528272044306E-3"/>
                  <c:y val="-1.0256410256410381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I</a:t>
                    </a:r>
                    <a:r>
                      <a:rPr lang="en-US"/>
                      <a:t>rák 
11%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E6C-45B4-83DD-6FB8DD389974}"/>
                </c:ext>
              </c:extLst>
            </c:dLbl>
            <c:dLbl>
              <c:idx val="3"/>
              <c:layout>
                <c:manualLayout>
                  <c:x val="3.4796362198497403E-2"/>
                  <c:y val="3.0769230769230792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P</a:t>
                    </a:r>
                    <a:r>
                      <a:rPr lang="en-US"/>
                      <a:t>ákistán
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E6C-45B4-83DD-6FB8DD389974}"/>
                </c:ext>
              </c:extLst>
            </c:dLbl>
            <c:dLbl>
              <c:idx val="4"/>
              <c:layout>
                <c:manualLayout>
                  <c:x val="-7.7162923926327055E-3"/>
                  <c:y val="1.9282966265202414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K</a:t>
                    </a:r>
                    <a:r>
                      <a:rPr lang="en-US"/>
                      <a:t>osovo
7%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E6C-45B4-83DD-6FB8DD389974}"/>
                </c:ext>
              </c:extLst>
            </c:dLbl>
            <c:dLbl>
              <c:idx val="5"/>
              <c:layout>
                <c:manualLayout>
                  <c:x val="0"/>
                  <c:y val="-9.415033524410471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B</a:t>
                    </a:r>
                    <a:r>
                      <a:rPr lang="en-US"/>
                      <a:t>angladéš
4%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E6C-45B4-83DD-6FB8DD389974}"/>
                </c:ext>
              </c:extLst>
            </c:dLbl>
            <c:dLbl>
              <c:idx val="6"/>
              <c:layout>
                <c:manualLayout>
                  <c:x val="0"/>
                  <c:y val="1.7114425186487605E-3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U</a:t>
                    </a:r>
                    <a:r>
                      <a:rPr lang="en-US"/>
                      <a:t>krajina
3%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E6C-45B4-83DD-6FB8DD389974}"/>
                </c:ext>
              </c:extLst>
            </c:dLbl>
            <c:dLbl>
              <c:idx val="7"/>
              <c:layout>
                <c:manualLayout>
                  <c:x val="-1.3365543925071128E-2"/>
                  <c:y val="-5.6750560454906507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Í</a:t>
                    </a:r>
                    <a:r>
                      <a:rPr lang="en-US"/>
                      <a:t>rán 
2%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E6C-45B4-83DD-6FB8DD389974}"/>
                </c:ext>
              </c:extLst>
            </c:dLbl>
            <c:dLbl>
              <c:idx val="8"/>
              <c:layout>
                <c:manualLayout>
                  <c:x val="1.6726040101824435E-2"/>
                  <c:y val="-9.9690529367165215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/>
                      <a:t>S</a:t>
                    </a:r>
                    <a:r>
                      <a:rPr lang="cs-CZ" sz="1200" dirty="0" err="1"/>
                      <a:t>omálsko</a:t>
                    </a:r>
                    <a:r>
                      <a:rPr lang="en-US" dirty="0"/>
                      <a:t>
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E6C-45B4-83DD-6FB8DD389974}"/>
                </c:ext>
              </c:extLst>
            </c:dLbl>
            <c:dLbl>
              <c:idx val="9"/>
              <c:layout>
                <c:manualLayout>
                  <c:x val="2.45382155605899E-2"/>
                  <c:y val="-0.1706655266848344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P</a:t>
                    </a:r>
                    <a:r>
                      <a:rPr lang="en-US"/>
                      <a:t>alestina
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E6C-45B4-83DD-6FB8DD389974}"/>
                </c:ext>
              </c:extLst>
            </c:dLbl>
            <c:dLbl>
              <c:idx val="10"/>
              <c:layout>
                <c:manualLayout>
                  <c:x val="7.6492829299160001E-2"/>
                  <c:y val="-0.10598282594413319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N</a:t>
                    </a:r>
                    <a:r>
                      <a:rPr lang="en-US"/>
                      <a:t>igérie
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E6C-45B4-83DD-6FB8DD389974}"/>
                </c:ext>
              </c:extLst>
            </c:dLbl>
            <c:dLbl>
              <c:idx val="11"/>
              <c:layout>
                <c:manualLayout>
                  <c:x val="7.8410490621814988E-2"/>
                  <c:y val="-8.7452172100022527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o</a:t>
                    </a:r>
                    <a:r>
                      <a:rPr lang="en-US"/>
                      <a:t>statní
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E6C-45B4-83DD-6FB8DD3899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multiLvlStrRef>
              <c:f>List1!$E$3:$F$14</c:f>
              <c:multiLvlStrCache>
                <c:ptCount val="12"/>
                <c:lvl>
                  <c:pt idx="0">
                    <c:v>(1237)</c:v>
                  </c:pt>
                  <c:pt idx="1">
                    <c:v>(444)</c:v>
                  </c:pt>
                  <c:pt idx="2">
                    <c:v>(327)</c:v>
                  </c:pt>
                  <c:pt idx="3">
                    <c:v>(234)</c:v>
                  </c:pt>
                  <c:pt idx="4">
                    <c:v>(221)</c:v>
                  </c:pt>
                  <c:pt idx="5">
                    <c:v>(119)</c:v>
                  </c:pt>
                  <c:pt idx="6">
                    <c:v>(79)</c:v>
                  </c:pt>
                  <c:pt idx="7">
                    <c:v>(71)</c:v>
                  </c:pt>
                  <c:pt idx="8">
                    <c:v>(40)</c:v>
                  </c:pt>
                  <c:pt idx="9">
                    <c:v>(38)</c:v>
                  </c:pt>
                  <c:pt idx="10">
                    <c:v>(30)</c:v>
                  </c:pt>
                  <c:pt idx="11">
                    <c:v>(267)</c:v>
                  </c:pt>
                </c:lvl>
                <c:lvl>
                  <c:pt idx="0">
                    <c:v>Sýrie</c:v>
                  </c:pt>
                  <c:pt idx="1">
                    <c:v>Afghánistán</c:v>
                  </c:pt>
                  <c:pt idx="2">
                    <c:v>Irák</c:v>
                  </c:pt>
                  <c:pt idx="3">
                    <c:v>Pákistán</c:v>
                  </c:pt>
                  <c:pt idx="4">
                    <c:v>Kosovo</c:v>
                  </c:pt>
                  <c:pt idx="5">
                    <c:v>Bangladéš</c:v>
                  </c:pt>
                  <c:pt idx="6">
                    <c:v>Ukrajina</c:v>
                  </c:pt>
                  <c:pt idx="7">
                    <c:v>Írán</c:v>
                  </c:pt>
                  <c:pt idx="8">
                    <c:v>Somálsko</c:v>
                  </c:pt>
                  <c:pt idx="9">
                    <c:v>Palestina</c:v>
                  </c:pt>
                  <c:pt idx="10">
                    <c:v>Nigérie</c:v>
                  </c:pt>
                  <c:pt idx="11">
                    <c:v>ostatní</c:v>
                  </c:pt>
                </c:lvl>
              </c:multiLvlStrCache>
            </c:multiLvlStrRef>
          </c:cat>
          <c:val>
            <c:numRef>
              <c:f>List1!$G$3:$G$14</c:f>
              <c:numCache>
                <c:formatCode>#,##0</c:formatCode>
                <c:ptCount val="12"/>
                <c:pt idx="0">
                  <c:v>1237</c:v>
                </c:pt>
                <c:pt idx="1">
                  <c:v>444</c:v>
                </c:pt>
                <c:pt idx="2">
                  <c:v>327</c:v>
                </c:pt>
                <c:pt idx="3">
                  <c:v>234</c:v>
                </c:pt>
                <c:pt idx="4">
                  <c:v>222</c:v>
                </c:pt>
                <c:pt idx="5">
                  <c:v>119</c:v>
                </c:pt>
                <c:pt idx="6">
                  <c:v>92</c:v>
                </c:pt>
                <c:pt idx="7">
                  <c:v>71</c:v>
                </c:pt>
                <c:pt idx="8">
                  <c:v>40</c:v>
                </c:pt>
                <c:pt idx="9">
                  <c:v>38</c:v>
                </c:pt>
                <c:pt idx="10">
                  <c:v>30</c:v>
                </c:pt>
                <c:pt idx="11" formatCode="General">
                  <c:v>267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E6C-45B4-83DD-6FB8DD38997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4981496530015599"/>
          <c:y val="3.1431037643126776E-2"/>
          <c:w val="0.14836334610164092"/>
          <c:h val="0.92209629556996542"/>
        </c:manualLayout>
      </c:layout>
      <c:overlay val="0"/>
      <c:txPr>
        <a:bodyPr/>
        <a:lstStyle/>
        <a:p>
          <a:pPr>
            <a:defRPr sz="11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255827968379796E-2"/>
          <c:y val="3.5714368755507715E-2"/>
          <c:w val="0.85824409717180961"/>
          <c:h val="0.80714473387448038"/>
        </c:manualLayout>
      </c:layout>
      <c:barChart>
        <c:barDir val="col"/>
        <c:grouping val="clustered"/>
        <c:varyColors val="0"/>
        <c:ser>
          <c:idx val="0"/>
          <c:order val="2"/>
          <c:tx>
            <c:strRef>
              <c:f>prumer04!$A$33</c:f>
              <c:strCache>
                <c:ptCount val="1"/>
                <c:pt idx="0">
                  <c:v>průměr. stav </c:v>
                </c:pt>
              </c:strCache>
            </c:strRef>
          </c:tx>
          <c:spPr>
            <a:solidFill>
              <a:srgbClr val="BE4D4A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prumer04!$B$1:$M$1</c:f>
              <c:strCache>
                <c:ptCount val="12"/>
                <c:pt idx="0">
                  <c:v>I.2015</c:v>
                </c:pt>
                <c:pt idx="1">
                  <c:v>II.2015</c:v>
                </c:pt>
                <c:pt idx="2">
                  <c:v>III.2015</c:v>
                </c:pt>
                <c:pt idx="3">
                  <c:v>IV.2015</c:v>
                </c:pt>
                <c:pt idx="4">
                  <c:v>V.2015</c:v>
                </c:pt>
                <c:pt idx="5">
                  <c:v>VI.2015</c:v>
                </c:pt>
                <c:pt idx="6">
                  <c:v>VII.2015</c:v>
                </c:pt>
                <c:pt idx="7">
                  <c:v>VIII.2015</c:v>
                </c:pt>
                <c:pt idx="8">
                  <c:v>IX.2015</c:v>
                </c:pt>
                <c:pt idx="9">
                  <c:v>X.2015</c:v>
                </c:pt>
                <c:pt idx="10">
                  <c:v>XI.2015</c:v>
                </c:pt>
                <c:pt idx="11">
                  <c:v>XII.2015</c:v>
                </c:pt>
              </c:strCache>
            </c:strRef>
          </c:cat>
          <c:val>
            <c:numRef>
              <c:f>prumer04!$B$33:$M$33</c:f>
              <c:numCache>
                <c:formatCode>General</c:formatCode>
                <c:ptCount val="12"/>
                <c:pt idx="0" formatCode="#,##0">
                  <c:v>140</c:v>
                </c:pt>
                <c:pt idx="1">
                  <c:v>242</c:v>
                </c:pt>
                <c:pt idx="2">
                  <c:v>222</c:v>
                </c:pt>
                <c:pt idx="3">
                  <c:v>166</c:v>
                </c:pt>
                <c:pt idx="4">
                  <c:v>176</c:v>
                </c:pt>
                <c:pt idx="5">
                  <c:v>199</c:v>
                </c:pt>
                <c:pt idx="6">
                  <c:v>380</c:v>
                </c:pt>
                <c:pt idx="7" formatCode="#,##0">
                  <c:v>843</c:v>
                </c:pt>
                <c:pt idx="8" formatCode="#,##0">
                  <c:v>954</c:v>
                </c:pt>
                <c:pt idx="9" formatCode="#,##0">
                  <c:v>556</c:v>
                </c:pt>
                <c:pt idx="10" formatCode="#,##0">
                  <c:v>213</c:v>
                </c:pt>
                <c:pt idx="11" formatCode="#,##0">
                  <c:v>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CD-43BC-8420-85740DA6CD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2130176"/>
        <c:axId val="162131968"/>
      </c:barChart>
      <c:lineChart>
        <c:grouping val="standard"/>
        <c:varyColors val="0"/>
        <c:ser>
          <c:idx val="3"/>
          <c:order val="0"/>
          <c:tx>
            <c:v>průměr. kap. základní</c:v>
          </c:tx>
          <c:spPr>
            <a:ln w="25400"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prumer04!$B$1:$M$1</c:f>
              <c:strCache>
                <c:ptCount val="12"/>
                <c:pt idx="0">
                  <c:v>I.2015</c:v>
                </c:pt>
                <c:pt idx="1">
                  <c:v>II.2015</c:v>
                </c:pt>
                <c:pt idx="2">
                  <c:v>III.2015</c:v>
                </c:pt>
                <c:pt idx="3">
                  <c:v>IV.2015</c:v>
                </c:pt>
                <c:pt idx="4">
                  <c:v>V.2015</c:v>
                </c:pt>
                <c:pt idx="5">
                  <c:v>VI.2015</c:v>
                </c:pt>
                <c:pt idx="6">
                  <c:v>VII.2015</c:v>
                </c:pt>
                <c:pt idx="7">
                  <c:v>VIII.2015</c:v>
                </c:pt>
                <c:pt idx="8">
                  <c:v>IX.2015</c:v>
                </c:pt>
                <c:pt idx="9">
                  <c:v>X.2015</c:v>
                </c:pt>
                <c:pt idx="10">
                  <c:v>XI.2015</c:v>
                </c:pt>
                <c:pt idx="11">
                  <c:v>XII.2015</c:v>
                </c:pt>
              </c:strCache>
            </c:strRef>
          </c:cat>
          <c:val>
            <c:numRef>
              <c:f>List1!$B$41:$M$41</c:f>
              <c:numCache>
                <c:formatCode>General</c:formatCode>
                <c:ptCount val="12"/>
                <c:pt idx="0">
                  <c:v>270</c:v>
                </c:pt>
                <c:pt idx="1">
                  <c:v>289</c:v>
                </c:pt>
                <c:pt idx="2">
                  <c:v>358</c:v>
                </c:pt>
                <c:pt idx="3">
                  <c:v>323</c:v>
                </c:pt>
                <c:pt idx="4">
                  <c:v>270</c:v>
                </c:pt>
                <c:pt idx="5">
                  <c:v>270</c:v>
                </c:pt>
                <c:pt idx="6">
                  <c:v>366</c:v>
                </c:pt>
                <c:pt idx="7">
                  <c:v>663</c:v>
                </c:pt>
                <c:pt idx="8">
                  <c:v>818</c:v>
                </c:pt>
                <c:pt idx="9">
                  <c:v>882</c:v>
                </c:pt>
                <c:pt idx="10">
                  <c:v>850</c:v>
                </c:pt>
                <c:pt idx="11">
                  <c:v>850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4CCD-43BC-8420-85740DA6CDFB}"/>
            </c:ext>
          </c:extLst>
        </c:ser>
        <c:ser>
          <c:idx val="2"/>
          <c:order val="1"/>
          <c:tx>
            <c:v>průměr. kapacita navýšená</c:v>
          </c:tx>
          <c:spPr>
            <a:ln w="25400">
              <a:solidFill>
                <a:srgbClr val="5F2987"/>
              </a:solidFill>
            </a:ln>
          </c:spPr>
          <c:marker>
            <c:symbol val="none"/>
          </c:marker>
          <c:cat>
            <c:strRef>
              <c:f>prumer04!$B$1:$M$1</c:f>
              <c:strCache>
                <c:ptCount val="12"/>
                <c:pt idx="0">
                  <c:v>I.2015</c:v>
                </c:pt>
                <c:pt idx="1">
                  <c:v>II.2015</c:v>
                </c:pt>
                <c:pt idx="2">
                  <c:v>III.2015</c:v>
                </c:pt>
                <c:pt idx="3">
                  <c:v>IV.2015</c:v>
                </c:pt>
                <c:pt idx="4">
                  <c:v>V.2015</c:v>
                </c:pt>
                <c:pt idx="5">
                  <c:v>VI.2015</c:v>
                </c:pt>
                <c:pt idx="6">
                  <c:v>VII.2015</c:v>
                </c:pt>
                <c:pt idx="7">
                  <c:v>VIII.2015</c:v>
                </c:pt>
                <c:pt idx="8">
                  <c:v>IX.2015</c:v>
                </c:pt>
                <c:pt idx="9">
                  <c:v>X.2015</c:v>
                </c:pt>
                <c:pt idx="10">
                  <c:v>XI.2015</c:v>
                </c:pt>
                <c:pt idx="11">
                  <c:v>XII.2015</c:v>
                </c:pt>
              </c:strCache>
            </c:strRef>
          </c:cat>
          <c:val>
            <c:numRef>
              <c:f>List1!$B$40:$M$40</c:f>
              <c:numCache>
                <c:formatCode>General</c:formatCode>
                <c:ptCount val="12"/>
                <c:pt idx="0">
                  <c:v>270</c:v>
                </c:pt>
                <c:pt idx="1">
                  <c:v>289</c:v>
                </c:pt>
                <c:pt idx="2">
                  <c:v>358</c:v>
                </c:pt>
                <c:pt idx="3">
                  <c:v>323</c:v>
                </c:pt>
                <c:pt idx="4">
                  <c:v>270</c:v>
                </c:pt>
                <c:pt idx="5">
                  <c:v>270</c:v>
                </c:pt>
                <c:pt idx="6">
                  <c:v>592</c:v>
                </c:pt>
                <c:pt idx="7">
                  <c:v>1027</c:v>
                </c:pt>
                <c:pt idx="8">
                  <c:v>1504</c:v>
                </c:pt>
                <c:pt idx="9">
                  <c:v>1612</c:v>
                </c:pt>
                <c:pt idx="10">
                  <c:v>1580</c:v>
                </c:pt>
                <c:pt idx="11">
                  <c:v>1580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4CCD-43BC-8420-85740DA6CD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2114560"/>
        <c:axId val="162128640"/>
      </c:lineChart>
      <c:catAx>
        <c:axId val="162114560"/>
        <c:scaling>
          <c:orientation val="minMax"/>
        </c:scaling>
        <c:delete val="0"/>
        <c:axPos val="b"/>
        <c:numFmt formatCode="mmmmm/yyyy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16212864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62128640"/>
        <c:scaling>
          <c:orientation val="minMax"/>
          <c:max val="17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162114560"/>
        <c:crosses val="autoZero"/>
        <c:crossBetween val="between"/>
        <c:majorUnit val="100"/>
        <c:minorUnit val="25"/>
      </c:valAx>
      <c:catAx>
        <c:axId val="1621301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62131968"/>
        <c:crosses val="autoZero"/>
        <c:auto val="0"/>
        <c:lblAlgn val="ctr"/>
        <c:lblOffset val="100"/>
        <c:noMultiLvlLbl val="0"/>
      </c:catAx>
      <c:valAx>
        <c:axId val="16213196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621301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8520801232665637E-2"/>
          <c:y val="0.93095463067117223"/>
          <c:w val="0.92604070870185906"/>
          <c:h val="5.2380952380952417E-2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175029171528586E-2"/>
          <c:y val="6.4102724616197523E-2"/>
          <c:w val="0.89381563593932323"/>
          <c:h val="0.76923269539436945"/>
        </c:manualLayout>
      </c:layout>
      <c:barChart>
        <c:barDir val="col"/>
        <c:grouping val="clustered"/>
        <c:varyColors val="0"/>
        <c:ser>
          <c:idx val="1"/>
          <c:order val="0"/>
          <c:tx>
            <c:v>průměrný stav</c:v>
          </c:tx>
          <c:spPr>
            <a:solidFill>
              <a:srgbClr val="BE59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'cerven04 fyz'!$B$162:$M$162</c:f>
              <c:numCache>
                <c:formatCode>mmmm\ yy</c:formatCode>
                <c:ptCount val="12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</c:numCache>
            </c:numRef>
          </c:cat>
          <c:val>
            <c:numRef>
              <c:f>'cerven04 fyz'!$B$163:$M$163</c:f>
              <c:numCache>
                <c:formatCode>#,##0</c:formatCode>
                <c:ptCount val="12"/>
                <c:pt idx="0">
                  <c:v>140</c:v>
                </c:pt>
                <c:pt idx="1">
                  <c:v>231</c:v>
                </c:pt>
                <c:pt idx="2">
                  <c:v>181</c:v>
                </c:pt>
                <c:pt idx="3">
                  <c:v>157</c:v>
                </c:pt>
                <c:pt idx="4">
                  <c:v>176</c:v>
                </c:pt>
                <c:pt idx="5">
                  <c:v>199</c:v>
                </c:pt>
                <c:pt idx="6">
                  <c:v>301</c:v>
                </c:pt>
                <c:pt idx="7">
                  <c:v>538</c:v>
                </c:pt>
                <c:pt idx="8">
                  <c:v>543</c:v>
                </c:pt>
                <c:pt idx="9">
                  <c:v>285</c:v>
                </c:pt>
                <c:pt idx="10">
                  <c:v>38</c:v>
                </c:pt>
                <c:pt idx="1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12-424C-A132-21AF3D09CE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62180096"/>
        <c:axId val="162185984"/>
      </c:barChart>
      <c:lineChart>
        <c:grouping val="standard"/>
        <c:varyColors val="0"/>
        <c:ser>
          <c:idx val="0"/>
          <c:order val="1"/>
          <c:tx>
            <c:v>prům. kap. mírný režim</c:v>
          </c:tx>
          <c:spPr>
            <a:ln w="25400"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dLbls>
            <c:delete val="1"/>
          </c:dLbls>
          <c:cat>
            <c:numRef>
              <c:f>cerven04!$B$162:$M$162</c:f>
              <c:numCache>
                <c:formatCode>mmmm\ yy</c:formatCode>
                <c:ptCount val="12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</c:numCache>
            </c:numRef>
          </c:cat>
          <c:val>
            <c:numRef>
              <c:f>List1!$B$52:$M$52</c:f>
              <c:numCache>
                <c:formatCode>General</c:formatCode>
                <c:ptCount val="12"/>
                <c:pt idx="0">
                  <c:v>270</c:v>
                </c:pt>
                <c:pt idx="1">
                  <c:v>270</c:v>
                </c:pt>
                <c:pt idx="2">
                  <c:v>270</c:v>
                </c:pt>
                <c:pt idx="3">
                  <c:v>270</c:v>
                </c:pt>
                <c:pt idx="4">
                  <c:v>270</c:v>
                </c:pt>
                <c:pt idx="5">
                  <c:v>270</c:v>
                </c:pt>
                <c:pt idx="6">
                  <c:v>270</c:v>
                </c:pt>
                <c:pt idx="7">
                  <c:v>270</c:v>
                </c:pt>
                <c:pt idx="8">
                  <c:v>270</c:v>
                </c:pt>
                <c:pt idx="9">
                  <c:v>270</c:v>
                </c:pt>
                <c:pt idx="10">
                  <c:v>270</c:v>
                </c:pt>
                <c:pt idx="11">
                  <c:v>270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B12-424C-A132-21AF3D09CE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2177024"/>
        <c:axId val="162178560"/>
      </c:lineChart>
      <c:catAx>
        <c:axId val="162177024"/>
        <c:scaling>
          <c:orientation val="minMax"/>
        </c:scaling>
        <c:delete val="0"/>
        <c:axPos val="b"/>
        <c:numFmt formatCode="mmm/yyyy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16217856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62178560"/>
        <c:scaling>
          <c:orientation val="minMax"/>
          <c:max val="75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162177024"/>
        <c:crosses val="autoZero"/>
        <c:crossBetween val="between"/>
        <c:majorUnit val="100"/>
        <c:minorUnit val="50"/>
      </c:valAx>
      <c:catAx>
        <c:axId val="162180096"/>
        <c:scaling>
          <c:orientation val="minMax"/>
        </c:scaling>
        <c:delete val="1"/>
        <c:axPos val="b"/>
        <c:numFmt formatCode="mmmm\ yy" sourceLinked="1"/>
        <c:majorTickMark val="out"/>
        <c:minorTickMark val="none"/>
        <c:tickLblPos val="none"/>
        <c:crossAx val="162185984"/>
        <c:crosses val="autoZero"/>
        <c:auto val="0"/>
        <c:lblAlgn val="ctr"/>
        <c:lblOffset val="100"/>
        <c:noMultiLvlLbl val="0"/>
      </c:catAx>
      <c:valAx>
        <c:axId val="16218598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6218009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175029171528586E-2"/>
          <c:y val="6.4102724616197523E-2"/>
          <c:w val="0.89381563593932323"/>
          <c:h val="0.76923269539436945"/>
        </c:manualLayout>
      </c:layout>
      <c:barChart>
        <c:barDir val="col"/>
        <c:grouping val="clustered"/>
        <c:varyColors val="0"/>
        <c:ser>
          <c:idx val="1"/>
          <c:order val="0"/>
          <c:tx>
            <c:v>průměrný stav</c:v>
          </c:tx>
          <c:spPr>
            <a:solidFill>
              <a:srgbClr val="BE59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'cerven04 fyz'!$B$162:$M$162</c:f>
              <c:numCache>
                <c:formatCode>mmmm\ yy</c:formatCode>
                <c:ptCount val="12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</c:numCache>
            </c:numRef>
          </c:cat>
          <c:val>
            <c:numRef>
              <c:f>'cerven04 fyz'!$B$179:$M$179</c:f>
              <c:numCache>
                <c:formatCode>#,##0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150</c:v>
                </c:pt>
                <c:pt idx="8">
                  <c:v>258</c:v>
                </c:pt>
                <c:pt idx="9">
                  <c:v>196</c:v>
                </c:pt>
                <c:pt idx="10">
                  <c:v>79</c:v>
                </c:pt>
                <c:pt idx="11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A1-4304-BA95-6DD05920C9F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62646272"/>
        <c:axId val="162648064"/>
      </c:barChart>
      <c:lineChart>
        <c:grouping val="standard"/>
        <c:varyColors val="0"/>
        <c:ser>
          <c:idx val="0"/>
          <c:order val="1"/>
          <c:tx>
            <c:v>prům. kap. mírný režim</c:v>
          </c:tx>
          <c:spPr>
            <a:ln w="25400"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dLbls>
            <c:delete val="1"/>
          </c:dLbls>
          <c:cat>
            <c:numRef>
              <c:f>cerven04!$B$162:$M$162</c:f>
              <c:numCache>
                <c:formatCode>mmmm\ yy</c:formatCode>
                <c:ptCount val="12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</c:numCache>
            </c:numRef>
          </c:cat>
          <c:val>
            <c:numRef>
              <c:f>List1!$B$54:$M$54</c:f>
              <c:numCache>
                <c:formatCode>General</c:formatCode>
                <c:ptCount val="12"/>
                <c:pt idx="7">
                  <c:v>220</c:v>
                </c:pt>
                <c:pt idx="8">
                  <c:v>340</c:v>
                </c:pt>
                <c:pt idx="9">
                  <c:v>340</c:v>
                </c:pt>
                <c:pt idx="10">
                  <c:v>340</c:v>
                </c:pt>
                <c:pt idx="11">
                  <c:v>340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FA1-4304-BA95-6DD05920C9F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2634752"/>
        <c:axId val="162644736"/>
      </c:lineChart>
      <c:catAx>
        <c:axId val="162634752"/>
        <c:scaling>
          <c:orientation val="minMax"/>
        </c:scaling>
        <c:delete val="0"/>
        <c:axPos val="b"/>
        <c:numFmt formatCode="mmm/yyyy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16264473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62644736"/>
        <c:scaling>
          <c:orientation val="minMax"/>
          <c:max val="35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162634752"/>
        <c:crosses val="autoZero"/>
        <c:crossBetween val="between"/>
        <c:majorUnit val="50"/>
        <c:minorUnit val="5"/>
      </c:valAx>
      <c:catAx>
        <c:axId val="162646272"/>
        <c:scaling>
          <c:orientation val="minMax"/>
        </c:scaling>
        <c:delete val="1"/>
        <c:axPos val="b"/>
        <c:numFmt formatCode="mmmm\ yy" sourceLinked="1"/>
        <c:majorTickMark val="out"/>
        <c:minorTickMark val="none"/>
        <c:tickLblPos val="none"/>
        <c:crossAx val="162648064"/>
        <c:crosses val="autoZero"/>
        <c:auto val="0"/>
        <c:lblAlgn val="ctr"/>
        <c:lblOffset val="100"/>
        <c:noMultiLvlLbl val="0"/>
      </c:catAx>
      <c:valAx>
        <c:axId val="1626480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6264627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175029171528586E-2"/>
          <c:y val="6.4102724616197523E-2"/>
          <c:w val="0.89381563593932323"/>
          <c:h val="0.76923269539436945"/>
        </c:manualLayout>
      </c:layout>
      <c:barChart>
        <c:barDir val="col"/>
        <c:grouping val="clustered"/>
        <c:varyColors val="0"/>
        <c:ser>
          <c:idx val="1"/>
          <c:order val="0"/>
          <c:tx>
            <c:v>průměrný stav</c:v>
          </c:tx>
          <c:spPr>
            <a:solidFill>
              <a:srgbClr val="BE59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'cerven04 fyz'!$B$162:$M$162</c:f>
              <c:numCache>
                <c:formatCode>mmmm\ yy</c:formatCode>
                <c:ptCount val="12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</c:numCache>
            </c:numRef>
          </c:cat>
          <c:val>
            <c:numRef>
              <c:f>'cerven04 fyz'!$B$187:$M$187</c:f>
              <c:numCache>
                <c:formatCode>General</c:formatCode>
                <c:ptCount val="12"/>
                <c:pt idx="9" formatCode="#,##0">
                  <c:v>63</c:v>
                </c:pt>
                <c:pt idx="10" formatCode="#,##0">
                  <c:v>97</c:v>
                </c:pt>
                <c:pt idx="11" formatCode="#,##0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7C-4FA7-8578-19EA8C059E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62588544"/>
        <c:axId val="162590080"/>
      </c:barChart>
      <c:lineChart>
        <c:grouping val="standard"/>
        <c:varyColors val="0"/>
        <c:ser>
          <c:idx val="0"/>
          <c:order val="1"/>
          <c:tx>
            <c:v>prům. kap. mírný režim</c:v>
          </c:tx>
          <c:spPr>
            <a:ln w="25400"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dLbls>
            <c:delete val="1"/>
          </c:dLbls>
          <c:cat>
            <c:strRef>
              <c:f>cerven04!$B$186:$M$187</c:f>
              <c:strCache>
                <c:ptCount val="12"/>
                <c:pt idx="0">
                  <c:v>leden 15</c:v>
                </c:pt>
                <c:pt idx="1">
                  <c:v>únor 15</c:v>
                </c:pt>
                <c:pt idx="2">
                  <c:v>březen 15</c:v>
                </c:pt>
                <c:pt idx="3">
                  <c:v>duben 15</c:v>
                </c:pt>
                <c:pt idx="4">
                  <c:v>květen 15</c:v>
                </c:pt>
                <c:pt idx="5">
                  <c:v>červen 15</c:v>
                </c:pt>
                <c:pt idx="6">
                  <c:v>červenec 15</c:v>
                </c:pt>
                <c:pt idx="7">
                  <c:v>srpen 15</c:v>
                </c:pt>
                <c:pt idx="8">
                  <c:v>září 15</c:v>
                </c:pt>
                <c:pt idx="9">
                  <c:v>říjen 15</c:v>
                </c:pt>
                <c:pt idx="10">
                  <c:v>listopad 15</c:v>
                </c:pt>
                <c:pt idx="11">
                  <c:v>prosinec 15</c:v>
                </c:pt>
              </c:strCache>
            </c:strRef>
          </c:cat>
          <c:val>
            <c:numRef>
              <c:f>List1!$B$55:$M$55</c:f>
              <c:numCache>
                <c:formatCode>General</c:formatCode>
                <c:ptCount val="12"/>
                <c:pt idx="9">
                  <c:v>240</c:v>
                </c:pt>
                <c:pt idx="10">
                  <c:v>240</c:v>
                </c:pt>
                <c:pt idx="11">
                  <c:v>240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97C-4FA7-8578-19EA8C059E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2572928"/>
        <c:axId val="162587008"/>
      </c:lineChart>
      <c:catAx>
        <c:axId val="162572928"/>
        <c:scaling>
          <c:orientation val="minMax"/>
        </c:scaling>
        <c:delete val="0"/>
        <c:axPos val="b"/>
        <c:numFmt formatCode="mmm/yyyy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050"/>
            </a:pPr>
            <a:endParaRPr lang="cs-CZ"/>
          </a:p>
        </c:txPr>
        <c:crossAx val="16258700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62587008"/>
        <c:scaling>
          <c:orientation val="minMax"/>
          <c:max val="25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162572928"/>
        <c:crosses val="autoZero"/>
        <c:crossBetween val="between"/>
        <c:majorUnit val="50"/>
        <c:minorUnit val="5"/>
      </c:valAx>
      <c:catAx>
        <c:axId val="162588544"/>
        <c:scaling>
          <c:orientation val="minMax"/>
        </c:scaling>
        <c:delete val="1"/>
        <c:axPos val="b"/>
        <c:numFmt formatCode="mmmm\ yy" sourceLinked="1"/>
        <c:majorTickMark val="out"/>
        <c:minorTickMark val="none"/>
        <c:tickLblPos val="none"/>
        <c:crossAx val="162590080"/>
        <c:crosses val="autoZero"/>
        <c:auto val="0"/>
        <c:lblAlgn val="ctr"/>
        <c:lblOffset val="100"/>
        <c:noMultiLvlLbl val="0"/>
      </c:catAx>
      <c:valAx>
        <c:axId val="1625900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25885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1"/>
          <c:tx>
            <c:strRef>
              <c:f>List1!$A$17</c:f>
              <c:strCache>
                <c:ptCount val="1"/>
                <c:pt idx="0">
                  <c:v>průměr evid. stav</c:v>
                </c:pt>
              </c:strCache>
            </c:strRef>
          </c:tx>
          <c:spPr>
            <a:solidFill>
              <a:srgbClr val="008E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List1!$B$14:$K$15</c:f>
              <c:multiLvlStrCache>
                <c:ptCount val="10"/>
                <c:lvl>
                  <c:pt idx="0">
                    <c:v>380</c:v>
                  </c:pt>
                  <c:pt idx="1">
                    <c:v>540</c:v>
                  </c:pt>
                  <c:pt idx="2">
                    <c:v>484</c:v>
                  </c:pt>
                  <c:pt idx="3">
                    <c:v>476</c:v>
                  </c:pt>
                  <c:pt idx="4">
                    <c:v>434</c:v>
                  </c:pt>
                  <c:pt idx="5">
                    <c:v>434</c:v>
                  </c:pt>
                  <c:pt idx="6">
                    <c:v>270</c:v>
                  </c:pt>
                  <c:pt idx="7">
                    <c:v>270</c:v>
                  </c:pt>
                  <c:pt idx="8">
                    <c:v>270</c:v>
                  </c:pt>
                  <c:pt idx="9">
                    <c:v>517</c:v>
                  </c:pt>
                </c:lvl>
                <c:lvl>
                  <c:pt idx="0">
                    <c:v>2006</c:v>
                  </c:pt>
                  <c:pt idx="1">
                    <c:v>2007</c:v>
                  </c:pt>
                  <c:pt idx="2">
                    <c:v>2008</c:v>
                  </c:pt>
                  <c:pt idx="3">
                    <c:v>2009</c:v>
                  </c:pt>
                  <c:pt idx="4">
                    <c:v>2010</c:v>
                  </c:pt>
                  <c:pt idx="5">
                    <c:v>2011</c:v>
                  </c:pt>
                  <c:pt idx="6">
                    <c:v>2012</c:v>
                  </c:pt>
                  <c:pt idx="7">
                    <c:v>2013</c:v>
                  </c:pt>
                  <c:pt idx="8">
                    <c:v>2014</c:v>
                  </c:pt>
                  <c:pt idx="9">
                    <c:v>2015</c:v>
                  </c:pt>
                </c:lvl>
              </c:multiLvlStrCache>
            </c:multiLvlStrRef>
          </c:cat>
          <c:val>
            <c:numRef>
              <c:f>List1!$B$17:$K$17</c:f>
              <c:numCache>
                <c:formatCode>0</c:formatCode>
                <c:ptCount val="10"/>
                <c:pt idx="0">
                  <c:v>296</c:v>
                </c:pt>
                <c:pt idx="1">
                  <c:v>175.83333333333348</c:v>
                </c:pt>
                <c:pt idx="2" formatCode="General">
                  <c:v>153</c:v>
                </c:pt>
                <c:pt idx="3">
                  <c:v>200.83333333333348</c:v>
                </c:pt>
                <c:pt idx="4">
                  <c:v>196.91666666666652</c:v>
                </c:pt>
                <c:pt idx="5" formatCode="General">
                  <c:v>85</c:v>
                </c:pt>
                <c:pt idx="6" formatCode="General">
                  <c:v>63</c:v>
                </c:pt>
                <c:pt idx="7" formatCode="General">
                  <c:v>54</c:v>
                </c:pt>
                <c:pt idx="8" formatCode="General">
                  <c:v>59</c:v>
                </c:pt>
                <c:pt idx="9" formatCode="General">
                  <c:v>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77-419C-8F47-90B15AC5B36C}"/>
            </c:ext>
          </c:extLst>
        </c:ser>
        <c:ser>
          <c:idx val="3"/>
          <c:order val="2"/>
          <c:tx>
            <c:strRef>
              <c:f>List1!$A$18</c:f>
              <c:strCache>
                <c:ptCount val="1"/>
                <c:pt idx="0">
                  <c:v>průměr fyz. stav</c:v>
                </c:pt>
              </c:strCache>
            </c:strRef>
          </c:tx>
          <c:spPr>
            <a:solidFill>
              <a:srgbClr val="BE464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List1!$B$14:$K$15</c:f>
              <c:multiLvlStrCache>
                <c:ptCount val="10"/>
                <c:lvl>
                  <c:pt idx="0">
                    <c:v>380</c:v>
                  </c:pt>
                  <c:pt idx="1">
                    <c:v>540</c:v>
                  </c:pt>
                  <c:pt idx="2">
                    <c:v>484</c:v>
                  </c:pt>
                  <c:pt idx="3">
                    <c:v>476</c:v>
                  </c:pt>
                  <c:pt idx="4">
                    <c:v>434</c:v>
                  </c:pt>
                  <c:pt idx="5">
                    <c:v>434</c:v>
                  </c:pt>
                  <c:pt idx="6">
                    <c:v>270</c:v>
                  </c:pt>
                  <c:pt idx="7">
                    <c:v>270</c:v>
                  </c:pt>
                  <c:pt idx="8">
                    <c:v>270</c:v>
                  </c:pt>
                  <c:pt idx="9">
                    <c:v>517</c:v>
                  </c:pt>
                </c:lvl>
                <c:lvl>
                  <c:pt idx="0">
                    <c:v>2006</c:v>
                  </c:pt>
                  <c:pt idx="1">
                    <c:v>2007</c:v>
                  </c:pt>
                  <c:pt idx="2">
                    <c:v>2008</c:v>
                  </c:pt>
                  <c:pt idx="3">
                    <c:v>2009</c:v>
                  </c:pt>
                  <c:pt idx="4">
                    <c:v>2010</c:v>
                  </c:pt>
                  <c:pt idx="5">
                    <c:v>2011</c:v>
                  </c:pt>
                  <c:pt idx="6">
                    <c:v>2012</c:v>
                  </c:pt>
                  <c:pt idx="7">
                    <c:v>2013</c:v>
                  </c:pt>
                  <c:pt idx="8">
                    <c:v>2014</c:v>
                  </c:pt>
                  <c:pt idx="9">
                    <c:v>2015</c:v>
                  </c:pt>
                </c:lvl>
              </c:multiLvlStrCache>
            </c:multiLvlStrRef>
          </c:cat>
          <c:val>
            <c:numRef>
              <c:f>List1!$B$18:$K$18</c:f>
              <c:numCache>
                <c:formatCode>0</c:formatCode>
                <c:ptCount val="10"/>
                <c:pt idx="0">
                  <c:v>292.08333333333331</c:v>
                </c:pt>
                <c:pt idx="1">
                  <c:v>175</c:v>
                </c:pt>
                <c:pt idx="2" formatCode="General">
                  <c:v>153</c:v>
                </c:pt>
                <c:pt idx="3">
                  <c:v>198.83333333333348</c:v>
                </c:pt>
                <c:pt idx="4">
                  <c:v>194.91666666666652</c:v>
                </c:pt>
                <c:pt idx="5" formatCode="General">
                  <c:v>85</c:v>
                </c:pt>
                <c:pt idx="6" formatCode="General">
                  <c:v>63</c:v>
                </c:pt>
                <c:pt idx="7" formatCode="General">
                  <c:v>54</c:v>
                </c:pt>
                <c:pt idx="8" formatCode="General">
                  <c:v>59</c:v>
                </c:pt>
                <c:pt idx="9" formatCode="General">
                  <c:v>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77-419C-8F47-90B15AC5B36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62707712"/>
        <c:axId val="162717696"/>
      </c:barChart>
      <c:lineChart>
        <c:grouping val="standard"/>
        <c:varyColors val="0"/>
        <c:ser>
          <c:idx val="0"/>
          <c:order val="0"/>
          <c:tx>
            <c:strRef>
              <c:f>List1!$A$15</c:f>
              <c:strCache>
                <c:ptCount val="1"/>
                <c:pt idx="0">
                  <c:v>průměr. zákl. kapacita </c:v>
                </c:pt>
              </c:strCache>
            </c:strRef>
          </c:tx>
          <c:spPr>
            <a:ln w="25400"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dLbls>
            <c:delete val="1"/>
          </c:dLbls>
          <c:cat>
            <c:numRef>
              <c:f>List1!$B$14:$K$14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List1!$B$15:$K$15</c:f>
              <c:numCache>
                <c:formatCode>#,##0</c:formatCode>
                <c:ptCount val="10"/>
                <c:pt idx="0">
                  <c:v>380</c:v>
                </c:pt>
                <c:pt idx="1">
                  <c:v>540</c:v>
                </c:pt>
                <c:pt idx="2">
                  <c:v>484</c:v>
                </c:pt>
                <c:pt idx="3">
                  <c:v>476</c:v>
                </c:pt>
                <c:pt idx="4" formatCode="General">
                  <c:v>434</c:v>
                </c:pt>
                <c:pt idx="5" formatCode="General">
                  <c:v>434</c:v>
                </c:pt>
                <c:pt idx="6" formatCode="General">
                  <c:v>270</c:v>
                </c:pt>
                <c:pt idx="7" formatCode="General">
                  <c:v>270</c:v>
                </c:pt>
                <c:pt idx="8" formatCode="General">
                  <c:v>270</c:v>
                </c:pt>
                <c:pt idx="9" formatCode="General">
                  <c:v>517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677-419C-8F47-90B15AC5B36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2707712"/>
        <c:axId val="162717696"/>
      </c:lineChart>
      <c:catAx>
        <c:axId val="162707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162717696"/>
        <c:crosses val="autoZero"/>
        <c:auto val="1"/>
        <c:lblAlgn val="ctr"/>
        <c:lblOffset val="100"/>
        <c:noMultiLvlLbl val="0"/>
      </c:catAx>
      <c:valAx>
        <c:axId val="162717696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162707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7.4110419925667798E-3"/>
                  <c:y val="-1.4588892139480947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K</a:t>
                    </a:r>
                    <a:r>
                      <a:rPr lang="en-US"/>
                      <a:t>osovo
45%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586-4E70-B111-28998FC1BDDF}"/>
                </c:ext>
              </c:extLst>
            </c:dLbl>
            <c:dLbl>
              <c:idx val="1"/>
              <c:layout>
                <c:manualLayout>
                  <c:x val="-5.8322184556524534E-3"/>
                  <c:y val="-4.4324845716516764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U</a:t>
                    </a:r>
                    <a:r>
                      <a:rPr lang="en-US"/>
                      <a:t>krajina
17%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586-4E70-B111-28998FC1BDDF}"/>
                </c:ext>
              </c:extLst>
            </c:dLbl>
            <c:dLbl>
              <c:idx val="2"/>
              <c:layout>
                <c:manualLayout>
                  <c:x val="-7.998877809094869E-3"/>
                  <c:y val="-0.1496092000907042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A</a:t>
                    </a:r>
                    <a:r>
                      <a:rPr lang="en-US"/>
                      <a:t>rménie
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586-4E70-B111-28998FC1BDDF}"/>
                </c:ext>
              </c:extLst>
            </c:dLbl>
            <c:dLbl>
              <c:idx val="3"/>
              <c:layout>
                <c:manualLayout>
                  <c:x val="5.6250316049124525E-3"/>
                  <c:y val="-4.7848940142324728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G</a:t>
                    </a:r>
                    <a:r>
                      <a:rPr lang="en-US"/>
                      <a:t>ruzie
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586-4E70-B111-28998FC1BDDF}"/>
                </c:ext>
              </c:extLst>
            </c:dLbl>
            <c:dLbl>
              <c:idx val="4"/>
              <c:layout>
                <c:manualLayout>
                  <c:x val="2.2292761057783848E-2"/>
                  <c:y val="-2.8612630958096623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R</a:t>
                    </a:r>
                    <a:r>
                      <a:rPr lang="en-US"/>
                      <a:t>usko
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586-4E70-B111-28998FC1BDDF}"/>
                </c:ext>
              </c:extLst>
            </c:dLbl>
            <c:dLbl>
              <c:idx val="5"/>
              <c:layout>
                <c:manualLayout>
                  <c:x val="2.7067946520909738E-2"/>
                  <c:y val="-2.1011979148224908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K</a:t>
                    </a:r>
                    <a:r>
                      <a:rPr lang="en-US"/>
                      <a:t>uba
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586-4E70-B111-28998FC1BDDF}"/>
                </c:ext>
              </c:extLst>
            </c:dLbl>
            <c:dLbl>
              <c:idx val="6"/>
              <c:layout>
                <c:manualLayout>
                  <c:x val="-2.9175083929791254E-4"/>
                  <c:y val="-2.8010967133045381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L</a:t>
                    </a:r>
                    <a:r>
                      <a:rPr lang="en-US"/>
                      <a:t>ibanon
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586-4E70-B111-28998FC1BDDF}"/>
                </c:ext>
              </c:extLst>
            </c:dLbl>
            <c:dLbl>
              <c:idx val="7"/>
              <c:layout>
                <c:manualLayout>
                  <c:x val="2.4043430281789419E-2"/>
                  <c:y val="-1.8574130369270556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S</a:t>
                    </a:r>
                    <a:r>
                      <a:rPr lang="en-US"/>
                      <a:t>rbsko 
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586-4E70-B111-28998FC1BDDF}"/>
                </c:ext>
              </c:extLst>
            </c:dLbl>
            <c:dLbl>
              <c:idx val="8"/>
              <c:layout>
                <c:manualLayout>
                  <c:x val="0.11201334772326886"/>
                  <c:y val="5.1293715637491792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V</a:t>
                    </a:r>
                    <a:r>
                      <a:rPr lang="en-US"/>
                      <a:t>ietnam
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586-4E70-B111-28998FC1BDDF}"/>
                </c:ext>
              </c:extLst>
            </c:dLbl>
            <c:dLbl>
              <c:idx val="9"/>
              <c:layout>
                <c:manualLayout>
                  <c:x val="8.8897335403442593E-2"/>
                  <c:y val="1.665866821517217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Á</a:t>
                    </a:r>
                    <a:r>
                      <a:rPr lang="en-US"/>
                      <a:t>zerbájdžán
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586-4E70-B111-28998FC1BDDF}"/>
                </c:ext>
              </c:extLst>
            </c:dLbl>
            <c:dLbl>
              <c:idx val="10"/>
              <c:layout>
                <c:manualLayout>
                  <c:x val="4.761247349734251E-2"/>
                  <c:y val="7.81593866870718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M</a:t>
                    </a:r>
                    <a:r>
                      <a:rPr lang="en-US"/>
                      <a:t>ongolsko
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586-4E70-B111-28998FC1BDDF}"/>
                </c:ext>
              </c:extLst>
            </c:dLbl>
            <c:dLbl>
              <c:idx val="11"/>
              <c:layout>
                <c:manualLayout>
                  <c:x val="4.0826812893805485E-2"/>
                  <c:y val="1.8362249107688258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A</a:t>
                    </a:r>
                    <a:r>
                      <a:rPr lang="en-US"/>
                      <a:t>fghánistán</a:t>
                    </a:r>
                    <a:endParaRPr lang="cs-CZ"/>
                  </a:p>
                  <a:p>
                    <a:r>
                      <a:rPr lang="en-US"/>
                      <a:t>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586-4E70-B111-28998FC1BDDF}"/>
                </c:ext>
              </c:extLst>
            </c:dLbl>
            <c:dLbl>
              <c:idx val="12"/>
              <c:layout>
                <c:manualLayout>
                  <c:x val="-6.4873860887539103E-2"/>
                  <c:y val="6.1610230135189382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B</a:t>
                    </a:r>
                    <a:r>
                      <a:rPr lang="cs-CZ"/>
                      <a:t>iH</a:t>
                    </a:r>
                    <a:r>
                      <a:rPr lang="en-US"/>
                      <a:t>
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586-4E70-B111-28998FC1BDDF}"/>
                </c:ext>
              </c:extLst>
            </c:dLbl>
            <c:dLbl>
              <c:idx val="13"/>
              <c:layout>
                <c:manualLayout>
                  <c:x val="-0.11897849351939417"/>
                  <c:y val="6.3959175956476266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Č</a:t>
                    </a:r>
                    <a:r>
                      <a:rPr lang="en-US"/>
                      <a:t>ína
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586-4E70-B111-28998FC1BDDF}"/>
                </c:ext>
              </c:extLst>
            </c:dLbl>
            <c:dLbl>
              <c:idx val="14"/>
              <c:layout>
                <c:manualLayout>
                  <c:x val="-6.4065477318579922E-2"/>
                  <c:y val="8.5934913171336769E-3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H</a:t>
                    </a:r>
                    <a:r>
                      <a:rPr lang="en-US"/>
                      <a:t>aiti 
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586-4E70-B111-28998FC1BDDF}"/>
                </c:ext>
              </c:extLst>
            </c:dLbl>
            <c:dLbl>
              <c:idx val="15"/>
              <c:layout>
                <c:manualLayout>
                  <c:x val="-0.10994950140927387"/>
                  <c:y val="-2.0901451604871599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I</a:t>
                    </a:r>
                    <a:r>
                      <a:rPr lang="en-US"/>
                      <a:t>ndie
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586-4E70-B111-28998FC1BDDF}"/>
                </c:ext>
              </c:extLst>
            </c:dLbl>
            <c:dLbl>
              <c:idx val="16"/>
              <c:layout>
                <c:manualLayout>
                  <c:x val="-5.6433155419705928E-2"/>
                  <c:y val="-7.4659774838465351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I</a:t>
                    </a:r>
                    <a:r>
                      <a:rPr lang="en-US"/>
                      <a:t>rák 
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586-4E70-B111-28998FC1BDDF}"/>
                </c:ext>
              </c:extLst>
            </c:dLbl>
            <c:dLbl>
              <c:idx val="17"/>
              <c:layout>
                <c:manualLayout>
                  <c:x val="-6.3707207135715094E-2"/>
                  <c:y val="-9.8037935871795198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T</a:t>
                    </a:r>
                    <a:r>
                      <a:rPr lang="en-US"/>
                      <a:t>unisko
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586-4E70-B111-28998FC1BDDF}"/>
                </c:ext>
              </c:extLst>
            </c:dLbl>
            <c:dLbl>
              <c:idx val="18"/>
              <c:layout>
                <c:manualLayout>
                  <c:x val="-5.4863301836677363E-2"/>
                  <c:y val="-0.180949176470308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T</a:t>
                    </a:r>
                    <a:r>
                      <a:rPr lang="en-US"/>
                      <a:t>urecko 
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586-4E70-B111-28998FC1BD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multiLvlStrRef>
              <c:f>'2015 celkem'!$N$3:$O$21</c:f>
              <c:multiLvlStrCache>
                <c:ptCount val="19"/>
                <c:lvl>
                  <c:pt idx="0">
                    <c:v>(50)</c:v>
                  </c:pt>
                  <c:pt idx="1">
                    <c:v>(19)</c:v>
                  </c:pt>
                  <c:pt idx="2">
                    <c:v>(5)</c:v>
                  </c:pt>
                  <c:pt idx="3">
                    <c:v>(5)</c:v>
                  </c:pt>
                  <c:pt idx="4">
                    <c:v>(5)</c:v>
                  </c:pt>
                  <c:pt idx="5">
                    <c:v>(4)</c:v>
                  </c:pt>
                  <c:pt idx="6">
                    <c:v>(4)</c:v>
                  </c:pt>
                  <c:pt idx="7">
                    <c:v>(3)</c:v>
                  </c:pt>
                  <c:pt idx="8">
                    <c:v>(3)</c:v>
                  </c:pt>
                  <c:pt idx="9">
                    <c:v>(2)</c:v>
                  </c:pt>
                  <c:pt idx="10">
                    <c:v>(2)</c:v>
                  </c:pt>
                  <c:pt idx="11">
                    <c:v>(1)</c:v>
                  </c:pt>
                  <c:pt idx="12">
                    <c:v>(1)</c:v>
                  </c:pt>
                  <c:pt idx="13">
                    <c:v>(1)</c:v>
                  </c:pt>
                  <c:pt idx="14">
                    <c:v>(1)</c:v>
                  </c:pt>
                  <c:pt idx="15">
                    <c:v>(1)</c:v>
                  </c:pt>
                  <c:pt idx="16">
                    <c:v>(1)</c:v>
                  </c:pt>
                  <c:pt idx="17">
                    <c:v>(1)</c:v>
                  </c:pt>
                  <c:pt idx="18">
                    <c:v>(1)</c:v>
                  </c:pt>
                </c:lvl>
                <c:lvl>
                  <c:pt idx="0">
                    <c:v>Kosovo</c:v>
                  </c:pt>
                  <c:pt idx="1">
                    <c:v>Ukrajina</c:v>
                  </c:pt>
                  <c:pt idx="2">
                    <c:v>Arménie</c:v>
                  </c:pt>
                  <c:pt idx="3">
                    <c:v>Gruzie</c:v>
                  </c:pt>
                  <c:pt idx="4">
                    <c:v>Rusko</c:v>
                  </c:pt>
                  <c:pt idx="5">
                    <c:v>Kuba</c:v>
                  </c:pt>
                  <c:pt idx="6">
                    <c:v>Libanon</c:v>
                  </c:pt>
                  <c:pt idx="7">
                    <c:v>Srbsko</c:v>
                  </c:pt>
                  <c:pt idx="8">
                    <c:v>Vietnam</c:v>
                  </c:pt>
                  <c:pt idx="9">
                    <c:v>Ázerbájdžán</c:v>
                  </c:pt>
                  <c:pt idx="10">
                    <c:v>Mongolsko</c:v>
                  </c:pt>
                  <c:pt idx="11">
                    <c:v>Afghánistán</c:v>
                  </c:pt>
                  <c:pt idx="12">
                    <c:v>BiH</c:v>
                  </c:pt>
                  <c:pt idx="13">
                    <c:v>Čína</c:v>
                  </c:pt>
                  <c:pt idx="14">
                    <c:v>Haiti</c:v>
                  </c:pt>
                  <c:pt idx="15">
                    <c:v>Indie</c:v>
                  </c:pt>
                  <c:pt idx="16">
                    <c:v>Irák</c:v>
                  </c:pt>
                  <c:pt idx="17">
                    <c:v>Tunisko</c:v>
                  </c:pt>
                  <c:pt idx="18">
                    <c:v>Turecko</c:v>
                  </c:pt>
                </c:lvl>
              </c:multiLvlStrCache>
            </c:multiLvlStrRef>
          </c:cat>
          <c:val>
            <c:numRef>
              <c:f>'2015 celkem'!$P$3:$P$21</c:f>
              <c:numCache>
                <c:formatCode>General</c:formatCode>
                <c:ptCount val="19"/>
                <c:pt idx="0">
                  <c:v>50</c:v>
                </c:pt>
                <c:pt idx="1">
                  <c:v>19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6586-4E70-B111-28998FC1BDDF}"/>
            </c:ext>
          </c:extLst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multiLvlStrRef>
              <c:f>'2015 celkem'!$N$3:$O$21</c:f>
              <c:multiLvlStrCache>
                <c:ptCount val="19"/>
                <c:lvl>
                  <c:pt idx="0">
                    <c:v>(50)</c:v>
                  </c:pt>
                  <c:pt idx="1">
                    <c:v>(19)</c:v>
                  </c:pt>
                  <c:pt idx="2">
                    <c:v>(5)</c:v>
                  </c:pt>
                  <c:pt idx="3">
                    <c:v>(5)</c:v>
                  </c:pt>
                  <c:pt idx="4">
                    <c:v>(5)</c:v>
                  </c:pt>
                  <c:pt idx="5">
                    <c:v>(4)</c:v>
                  </c:pt>
                  <c:pt idx="6">
                    <c:v>(4)</c:v>
                  </c:pt>
                  <c:pt idx="7">
                    <c:v>(3)</c:v>
                  </c:pt>
                  <c:pt idx="8">
                    <c:v>(3)</c:v>
                  </c:pt>
                  <c:pt idx="9">
                    <c:v>(2)</c:v>
                  </c:pt>
                  <c:pt idx="10">
                    <c:v>(2)</c:v>
                  </c:pt>
                  <c:pt idx="11">
                    <c:v>(1)</c:v>
                  </c:pt>
                  <c:pt idx="12">
                    <c:v>(1)</c:v>
                  </c:pt>
                  <c:pt idx="13">
                    <c:v>(1)</c:v>
                  </c:pt>
                  <c:pt idx="14">
                    <c:v>(1)</c:v>
                  </c:pt>
                  <c:pt idx="15">
                    <c:v>(1)</c:v>
                  </c:pt>
                  <c:pt idx="16">
                    <c:v>(1)</c:v>
                  </c:pt>
                  <c:pt idx="17">
                    <c:v>(1)</c:v>
                  </c:pt>
                  <c:pt idx="18">
                    <c:v>(1)</c:v>
                  </c:pt>
                </c:lvl>
                <c:lvl>
                  <c:pt idx="0">
                    <c:v>Kosovo</c:v>
                  </c:pt>
                  <c:pt idx="1">
                    <c:v>Ukrajina</c:v>
                  </c:pt>
                  <c:pt idx="2">
                    <c:v>Arménie</c:v>
                  </c:pt>
                  <c:pt idx="3">
                    <c:v>Gruzie</c:v>
                  </c:pt>
                  <c:pt idx="4">
                    <c:v>Rusko</c:v>
                  </c:pt>
                  <c:pt idx="5">
                    <c:v>Kuba</c:v>
                  </c:pt>
                  <c:pt idx="6">
                    <c:v>Libanon</c:v>
                  </c:pt>
                  <c:pt idx="7">
                    <c:v>Srbsko</c:v>
                  </c:pt>
                  <c:pt idx="8">
                    <c:v>Vietnam</c:v>
                  </c:pt>
                  <c:pt idx="9">
                    <c:v>Ázerbájdžán</c:v>
                  </c:pt>
                  <c:pt idx="10">
                    <c:v>Mongolsko</c:v>
                  </c:pt>
                  <c:pt idx="11">
                    <c:v>Afghánistán</c:v>
                  </c:pt>
                  <c:pt idx="12">
                    <c:v>BiH</c:v>
                  </c:pt>
                  <c:pt idx="13">
                    <c:v>Čína</c:v>
                  </c:pt>
                  <c:pt idx="14">
                    <c:v>Haiti</c:v>
                  </c:pt>
                  <c:pt idx="15">
                    <c:v>Indie</c:v>
                  </c:pt>
                  <c:pt idx="16">
                    <c:v>Irák</c:v>
                  </c:pt>
                  <c:pt idx="17">
                    <c:v>Tunisko</c:v>
                  </c:pt>
                  <c:pt idx="18">
                    <c:v>Turecko</c:v>
                  </c:pt>
                </c:lvl>
              </c:multiLvlStrCache>
            </c:multiLvlStrRef>
          </c:cat>
          <c:val>
            <c:numRef>
              <c:f>'2015 celkem'!$Q$3:$Q$21</c:f>
              <c:numCache>
                <c:formatCode>0.0%</c:formatCode>
                <c:ptCount val="19"/>
                <c:pt idx="0">
                  <c:v>0.45454545454545453</c:v>
                </c:pt>
                <c:pt idx="1">
                  <c:v>0.17272727272727287</c:v>
                </c:pt>
                <c:pt idx="2">
                  <c:v>4.5454545454545463E-2</c:v>
                </c:pt>
                <c:pt idx="3">
                  <c:v>4.5454545454545463E-2</c:v>
                </c:pt>
                <c:pt idx="4">
                  <c:v>4.5454545454545463E-2</c:v>
                </c:pt>
                <c:pt idx="5">
                  <c:v>3.6363636363636362E-2</c:v>
                </c:pt>
                <c:pt idx="6">
                  <c:v>3.6363636363636362E-2</c:v>
                </c:pt>
                <c:pt idx="7">
                  <c:v>2.7272727272727306E-2</c:v>
                </c:pt>
                <c:pt idx="8">
                  <c:v>2.7272727272727306E-2</c:v>
                </c:pt>
                <c:pt idx="9">
                  <c:v>1.8181818181818198E-2</c:v>
                </c:pt>
                <c:pt idx="10">
                  <c:v>1.8181818181818198E-2</c:v>
                </c:pt>
                <c:pt idx="11">
                  <c:v>9.0909090909091061E-3</c:v>
                </c:pt>
                <c:pt idx="12">
                  <c:v>9.0909090909091061E-3</c:v>
                </c:pt>
                <c:pt idx="13">
                  <c:v>9.0909090909091061E-3</c:v>
                </c:pt>
                <c:pt idx="14">
                  <c:v>9.0909090909091061E-3</c:v>
                </c:pt>
                <c:pt idx="15">
                  <c:v>9.0909090909091061E-3</c:v>
                </c:pt>
                <c:pt idx="16">
                  <c:v>9.0909090909091061E-3</c:v>
                </c:pt>
                <c:pt idx="17">
                  <c:v>9.0909090909091061E-3</c:v>
                </c:pt>
                <c:pt idx="18">
                  <c:v>9.0909090909091061E-3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6586-4E70-B111-28998FC1BDD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3969101472385443"/>
          <c:y val="4.2519292007096837E-2"/>
          <c:w val="0.15832192781567689"/>
          <c:h val="0.92804587745129075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dirty="0"/>
              <a:t>Počet klientů transferovaných mimo území ČR v rámci dublinského řízení dle státní příslušnosti, 2015</a:t>
            </a:r>
          </a:p>
        </c:rich>
      </c:tx>
      <c:layout>
        <c:manualLayout>
          <c:xMode val="edge"/>
          <c:yMode val="edge"/>
          <c:x val="0.12812499999999988"/>
          <c:y val="2.023608768971359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5208333333333484E-2"/>
          <c:y val="0.13490725126475547"/>
          <c:w val="0.93333333333333335"/>
          <c:h val="0.6357504215851639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33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solidFill>
                <a:srgbClr val="FFFF99"/>
              </a:solidFill>
              <a:ln w="3175">
                <a:solidFill>
                  <a:srgbClr val="000000"/>
                </a:solidFill>
                <a:prstDash val="solid"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tabulky!$A$16:$A$39</c:f>
              <c:strCache>
                <c:ptCount val="24"/>
                <c:pt idx="0">
                  <c:v>Kosovo</c:v>
                </c:pt>
                <c:pt idx="1">
                  <c:v>Afghánistán</c:v>
                </c:pt>
                <c:pt idx="2">
                  <c:v>Pákistán</c:v>
                </c:pt>
                <c:pt idx="3">
                  <c:v>Nigérie</c:v>
                </c:pt>
                <c:pt idx="4">
                  <c:v>Sýrie</c:v>
                </c:pt>
                <c:pt idx="5">
                  <c:v>Ukrajina</c:v>
                </c:pt>
                <c:pt idx="6">
                  <c:v>Irák</c:v>
                </c:pt>
                <c:pt idx="7">
                  <c:v>Tunisko</c:v>
                </c:pt>
                <c:pt idx="8">
                  <c:v>Alžírsko</c:v>
                </c:pt>
                <c:pt idx="9">
                  <c:v>Bangladéš</c:v>
                </c:pt>
                <c:pt idx="10">
                  <c:v>Bělorusko</c:v>
                </c:pt>
                <c:pt idx="11">
                  <c:v>Ghana</c:v>
                </c:pt>
                <c:pt idx="12">
                  <c:v>Indie</c:v>
                </c:pt>
                <c:pt idx="13">
                  <c:v>Írán</c:v>
                </c:pt>
                <c:pt idx="14">
                  <c:v>Izrael</c:v>
                </c:pt>
                <c:pt idx="15">
                  <c:v>Kamerun</c:v>
                </c:pt>
                <c:pt idx="16">
                  <c:v>Konžská dem. rep.</c:v>
                </c:pt>
                <c:pt idx="17">
                  <c:v>Libye</c:v>
                </c:pt>
                <c:pt idx="18">
                  <c:v>Mongolsko</c:v>
                </c:pt>
                <c:pt idx="19">
                  <c:v>Rusko</c:v>
                </c:pt>
                <c:pt idx="20">
                  <c:v>Salvador</c:v>
                </c:pt>
                <c:pt idx="21">
                  <c:v>Srbsko</c:v>
                </c:pt>
                <c:pt idx="22">
                  <c:v>Togo</c:v>
                </c:pt>
                <c:pt idx="23">
                  <c:v>Uganda</c:v>
                </c:pt>
              </c:strCache>
            </c:strRef>
          </c:cat>
          <c:val>
            <c:numRef>
              <c:f>tabulky!$B$16:$B$39</c:f>
              <c:numCache>
                <c:formatCode>General</c:formatCode>
                <c:ptCount val="24"/>
                <c:pt idx="0">
                  <c:v>31</c:v>
                </c:pt>
                <c:pt idx="1">
                  <c:v>19</c:v>
                </c:pt>
                <c:pt idx="2">
                  <c:v>12</c:v>
                </c:pt>
                <c:pt idx="3">
                  <c:v>7</c:v>
                </c:pt>
                <c:pt idx="4">
                  <c:v>6</c:v>
                </c:pt>
                <c:pt idx="5">
                  <c:v>6</c:v>
                </c:pt>
                <c:pt idx="6">
                  <c:v>5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DF-472A-8189-33236AEF86A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2240000"/>
        <c:axId val="162259328"/>
      </c:barChart>
      <c:catAx>
        <c:axId val="162240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62259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2259328"/>
        <c:scaling>
          <c:orientation val="minMax"/>
          <c:max val="4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62240000"/>
        <c:crosses val="autoZero"/>
        <c:crossBetween val="between"/>
      </c:valAx>
      <c:spPr>
        <a:noFill/>
        <a:ln w="12700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noFill/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399439307577589E-2"/>
          <c:y val="4.7619158340676947E-2"/>
          <c:w val="0.84520187723875173"/>
          <c:h val="0.79523994428930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prumer04!$A$2</c:f>
              <c:strCache>
                <c:ptCount val="1"/>
                <c:pt idx="0">
                  <c:v>průměr. stav evid.</c:v>
                </c:pt>
              </c:strCache>
            </c:strRef>
          </c:tx>
          <c:spPr>
            <a:solidFill>
              <a:srgbClr val="217DB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prumer04!$B$1:$M$1</c:f>
              <c:strCache>
                <c:ptCount val="12"/>
                <c:pt idx="0">
                  <c:v>I.2015</c:v>
                </c:pt>
                <c:pt idx="1">
                  <c:v>II.2015</c:v>
                </c:pt>
                <c:pt idx="2">
                  <c:v>III.2015</c:v>
                </c:pt>
                <c:pt idx="3">
                  <c:v>IV.2015</c:v>
                </c:pt>
                <c:pt idx="4">
                  <c:v>V.2015</c:v>
                </c:pt>
                <c:pt idx="5">
                  <c:v>VI.2015</c:v>
                </c:pt>
                <c:pt idx="6">
                  <c:v>VII.2015</c:v>
                </c:pt>
                <c:pt idx="7">
                  <c:v>VIII.2015</c:v>
                </c:pt>
                <c:pt idx="8">
                  <c:v>IX.2015</c:v>
                </c:pt>
                <c:pt idx="9">
                  <c:v>X.2015</c:v>
                </c:pt>
                <c:pt idx="10">
                  <c:v>XI.2015</c:v>
                </c:pt>
                <c:pt idx="11">
                  <c:v>XII.2015</c:v>
                </c:pt>
              </c:strCache>
            </c:strRef>
          </c:cat>
          <c:val>
            <c:numRef>
              <c:f>prumer04!$B$2:$M$2</c:f>
              <c:numCache>
                <c:formatCode>General</c:formatCode>
                <c:ptCount val="12"/>
                <c:pt idx="0">
                  <c:v>405</c:v>
                </c:pt>
                <c:pt idx="1">
                  <c:v>402</c:v>
                </c:pt>
                <c:pt idx="2">
                  <c:v>446</c:v>
                </c:pt>
                <c:pt idx="3">
                  <c:v>466</c:v>
                </c:pt>
                <c:pt idx="4">
                  <c:v>456</c:v>
                </c:pt>
                <c:pt idx="5">
                  <c:v>427</c:v>
                </c:pt>
                <c:pt idx="6">
                  <c:v>421</c:v>
                </c:pt>
                <c:pt idx="7">
                  <c:v>421</c:v>
                </c:pt>
                <c:pt idx="8">
                  <c:v>438</c:v>
                </c:pt>
                <c:pt idx="9">
                  <c:v>431</c:v>
                </c:pt>
                <c:pt idx="10">
                  <c:v>444</c:v>
                </c:pt>
                <c:pt idx="11">
                  <c:v>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D0-4459-8B0B-6A29B6BD40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32926848"/>
        <c:axId val="132928640"/>
      </c:barChart>
      <c:barChart>
        <c:barDir val="col"/>
        <c:grouping val="clustered"/>
        <c:varyColors val="0"/>
        <c:ser>
          <c:idx val="0"/>
          <c:order val="1"/>
          <c:tx>
            <c:strRef>
              <c:f>prumer04!$A$3</c:f>
              <c:strCache>
                <c:ptCount val="1"/>
                <c:pt idx="0">
                  <c:v>průměr. stav fyzicky</c:v>
                </c:pt>
              </c:strCache>
            </c:strRef>
          </c:tx>
          <c:spPr>
            <a:solidFill>
              <a:srgbClr val="BE4D4A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prumer04!$B$1:$M$1</c:f>
              <c:strCache>
                <c:ptCount val="12"/>
                <c:pt idx="0">
                  <c:v>I.2015</c:v>
                </c:pt>
                <c:pt idx="1">
                  <c:v>II.2015</c:v>
                </c:pt>
                <c:pt idx="2">
                  <c:v>III.2015</c:v>
                </c:pt>
                <c:pt idx="3">
                  <c:v>IV.2015</c:v>
                </c:pt>
                <c:pt idx="4">
                  <c:v>V.2015</c:v>
                </c:pt>
                <c:pt idx="5">
                  <c:v>VI.2015</c:v>
                </c:pt>
                <c:pt idx="6">
                  <c:v>VII.2015</c:v>
                </c:pt>
                <c:pt idx="7">
                  <c:v>VIII.2015</c:v>
                </c:pt>
                <c:pt idx="8">
                  <c:v>IX.2015</c:v>
                </c:pt>
                <c:pt idx="9">
                  <c:v>X.2015</c:v>
                </c:pt>
                <c:pt idx="10">
                  <c:v>XI.2015</c:v>
                </c:pt>
                <c:pt idx="11">
                  <c:v>XII.2015</c:v>
                </c:pt>
              </c:strCache>
            </c:strRef>
          </c:cat>
          <c:val>
            <c:numRef>
              <c:f>prumer04!$B$3:$M$3</c:f>
              <c:numCache>
                <c:formatCode>General</c:formatCode>
                <c:ptCount val="12"/>
                <c:pt idx="0">
                  <c:v>229</c:v>
                </c:pt>
                <c:pt idx="1">
                  <c:v>227</c:v>
                </c:pt>
                <c:pt idx="2">
                  <c:v>264</c:v>
                </c:pt>
                <c:pt idx="3">
                  <c:v>286</c:v>
                </c:pt>
                <c:pt idx="4">
                  <c:v>281</c:v>
                </c:pt>
                <c:pt idx="5">
                  <c:v>246</c:v>
                </c:pt>
                <c:pt idx="6">
                  <c:v>229</c:v>
                </c:pt>
                <c:pt idx="7">
                  <c:v>210</c:v>
                </c:pt>
                <c:pt idx="8">
                  <c:v>213</c:v>
                </c:pt>
                <c:pt idx="9">
                  <c:v>219</c:v>
                </c:pt>
                <c:pt idx="10">
                  <c:v>247</c:v>
                </c:pt>
                <c:pt idx="11">
                  <c:v>242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D0-4459-8B0B-6A29B6BD40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32930176"/>
        <c:axId val="132936064"/>
      </c:barChart>
      <c:lineChart>
        <c:grouping val="standard"/>
        <c:varyColors val="0"/>
        <c:ser>
          <c:idx val="2"/>
          <c:order val="2"/>
          <c:tx>
            <c:v>průměr. zákl. kapacita</c:v>
          </c:tx>
          <c:spPr>
            <a:ln w="25400"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prumer04!$B$1:$M$1</c:f>
              <c:strCache>
                <c:ptCount val="12"/>
                <c:pt idx="0">
                  <c:v>I.2015</c:v>
                </c:pt>
                <c:pt idx="1">
                  <c:v>II.2015</c:v>
                </c:pt>
                <c:pt idx="2">
                  <c:v>III.2015</c:v>
                </c:pt>
                <c:pt idx="3">
                  <c:v>IV.2015</c:v>
                </c:pt>
                <c:pt idx="4">
                  <c:v>V.2015</c:v>
                </c:pt>
                <c:pt idx="5">
                  <c:v>VI.2015</c:v>
                </c:pt>
                <c:pt idx="6">
                  <c:v>VII.2015</c:v>
                </c:pt>
                <c:pt idx="7">
                  <c:v>VIII.2015</c:v>
                </c:pt>
                <c:pt idx="8">
                  <c:v>IX.2015</c:v>
                </c:pt>
                <c:pt idx="9">
                  <c:v>X.2015</c:v>
                </c:pt>
                <c:pt idx="10">
                  <c:v>XI.2015</c:v>
                </c:pt>
                <c:pt idx="11">
                  <c:v>XII.2015</c:v>
                </c:pt>
              </c:strCache>
            </c:strRef>
          </c:cat>
          <c:val>
            <c:numRef>
              <c:f>List1!$B$20:$M$20</c:f>
              <c:numCache>
                <c:formatCode>General</c:formatCode>
                <c:ptCount val="12"/>
                <c:pt idx="0">
                  <c:v>565</c:v>
                </c:pt>
                <c:pt idx="1">
                  <c:v>539</c:v>
                </c:pt>
                <c:pt idx="2">
                  <c:v>445</c:v>
                </c:pt>
                <c:pt idx="3">
                  <c:v>493</c:v>
                </c:pt>
                <c:pt idx="4">
                  <c:v>565</c:v>
                </c:pt>
                <c:pt idx="5">
                  <c:v>565</c:v>
                </c:pt>
                <c:pt idx="6">
                  <c:v>468</c:v>
                </c:pt>
                <c:pt idx="7">
                  <c:v>427</c:v>
                </c:pt>
                <c:pt idx="8">
                  <c:v>458</c:v>
                </c:pt>
                <c:pt idx="9">
                  <c:v>564</c:v>
                </c:pt>
                <c:pt idx="10">
                  <c:v>607</c:v>
                </c:pt>
                <c:pt idx="11">
                  <c:v>607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10D0-4459-8B0B-6A29B6BD40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2926848"/>
        <c:axId val="132928640"/>
      </c:lineChart>
      <c:catAx>
        <c:axId val="132926848"/>
        <c:scaling>
          <c:orientation val="minMax"/>
        </c:scaling>
        <c:delete val="0"/>
        <c:axPos val="b"/>
        <c:numFmt formatCode="mmmm\ yy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13292864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32928640"/>
        <c:scaling>
          <c:orientation val="minMax"/>
          <c:max val="7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132926848"/>
        <c:crosses val="autoZero"/>
        <c:crossBetween val="between"/>
        <c:majorUnit val="100"/>
        <c:minorUnit val="50"/>
      </c:valAx>
      <c:catAx>
        <c:axId val="1329301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32936064"/>
        <c:crosses val="autoZero"/>
        <c:auto val="0"/>
        <c:lblAlgn val="ctr"/>
        <c:lblOffset val="100"/>
        <c:noMultiLvlLbl val="0"/>
      </c:catAx>
      <c:valAx>
        <c:axId val="1329360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3293017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/>
              <a:t>Počet klientů transferovaných mimo území ČR v rámci dublinského řízení dle cílové země, 2015</a:t>
            </a:r>
          </a:p>
        </c:rich>
      </c:tx>
      <c:layout>
        <c:manualLayout>
          <c:xMode val="edge"/>
          <c:yMode val="edge"/>
          <c:x val="0.12812499999999988"/>
          <c:y val="2.023608768971359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8333333333333799E-2"/>
          <c:y val="0.13490725126475547"/>
          <c:w val="0.93020833333333364"/>
          <c:h val="0.68971332209106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33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solidFill>
                <a:srgbClr val="FFFF99"/>
              </a:solidFill>
              <a:ln w="3175">
                <a:solidFill>
                  <a:srgbClr val="000000"/>
                </a:solidFill>
                <a:prstDash val="solid"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tabulky!$D$16:$D$27</c:f>
              <c:strCache>
                <c:ptCount val="12"/>
                <c:pt idx="0">
                  <c:v>Maďarsko</c:v>
                </c:pt>
                <c:pt idx="1">
                  <c:v>Bulharsko</c:v>
                </c:pt>
                <c:pt idx="2">
                  <c:v>Itálie</c:v>
                </c:pt>
                <c:pt idx="3">
                  <c:v>Francie</c:v>
                </c:pt>
                <c:pt idx="4">
                  <c:v>Španělsko</c:v>
                </c:pt>
                <c:pt idx="5">
                  <c:v>Litva</c:v>
                </c:pt>
                <c:pt idx="6">
                  <c:v>Švýcarsko</c:v>
                </c:pt>
                <c:pt idx="7">
                  <c:v>Finsko</c:v>
                </c:pt>
                <c:pt idx="8">
                  <c:v>Německo</c:v>
                </c:pt>
                <c:pt idx="9">
                  <c:v>Nizozemsko</c:v>
                </c:pt>
                <c:pt idx="10">
                  <c:v>Portugalsko</c:v>
                </c:pt>
                <c:pt idx="11">
                  <c:v>Švédsko</c:v>
                </c:pt>
              </c:strCache>
            </c:strRef>
          </c:cat>
          <c:val>
            <c:numRef>
              <c:f>tabulky!$E$16:$E$27</c:f>
              <c:numCache>
                <c:formatCode>General</c:formatCode>
                <c:ptCount val="12"/>
                <c:pt idx="0">
                  <c:v>78</c:v>
                </c:pt>
                <c:pt idx="1">
                  <c:v>6</c:v>
                </c:pt>
                <c:pt idx="2">
                  <c:v>6</c:v>
                </c:pt>
                <c:pt idx="3">
                  <c:v>4</c:v>
                </c:pt>
                <c:pt idx="4">
                  <c:v>4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6E-4E67-8F68-BC683B0CA9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7602048"/>
        <c:axId val="127625472"/>
      </c:barChart>
      <c:catAx>
        <c:axId val="127602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27625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625472"/>
        <c:scaling>
          <c:orientation val="minMax"/>
          <c:max val="9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27602048"/>
        <c:crosses val="autoZero"/>
        <c:crossBetween val="between"/>
      </c:valAx>
      <c:spPr>
        <a:ln w="12700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noFill/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'Prichody dle st. prisl.'!$C$4:$D$4</c:f>
              <c:strCache>
                <c:ptCount val="1"/>
                <c:pt idx="0">
                  <c:v>Státní příslušnost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5209-4E72-AB9E-523D775BBD6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5209-4E72-AB9E-523D775BBD68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5-5209-4E72-AB9E-523D775BBD68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7-5209-4E72-AB9E-523D775BBD68}"/>
              </c:ext>
            </c:extLst>
          </c:dPt>
          <c:dPt>
            <c:idx val="4"/>
            <c:invertIfNegative val="0"/>
            <c:bubble3D val="0"/>
            <c:spPr>
              <a:solidFill>
                <a:srgbClr val="477F72"/>
              </a:solidFill>
            </c:spPr>
            <c:extLst>
              <c:ext xmlns:c16="http://schemas.microsoft.com/office/drawing/2014/chart" uri="{C3380CC4-5D6E-409C-BE32-E72D297353CC}">
                <c16:uniqueId val="{00000009-5209-4E72-AB9E-523D775BBD68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B-5209-4E72-AB9E-523D775BBD68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D-5209-4E72-AB9E-523D775BBD68}"/>
              </c:ext>
            </c:extLst>
          </c:dPt>
          <c:dPt>
            <c:idx val="7"/>
            <c:invertIfNegative val="0"/>
            <c:bubble3D val="0"/>
            <c:spPr>
              <a:solidFill>
                <a:srgbClr val="B2693C"/>
              </a:solidFill>
            </c:spPr>
            <c:extLst>
              <c:ext xmlns:c16="http://schemas.microsoft.com/office/drawing/2014/chart" uri="{C3380CC4-5D6E-409C-BE32-E72D297353CC}">
                <c16:uniqueId val="{0000000F-5209-4E72-AB9E-523D775BBD68}"/>
              </c:ext>
            </c:extLst>
          </c:dPt>
          <c:dPt>
            <c:idx val="9"/>
            <c:invertIfNegative val="0"/>
            <c:bubble3D val="0"/>
            <c:spPr>
              <a:solidFill>
                <a:srgbClr val="477F72"/>
              </a:solidFill>
            </c:spPr>
            <c:extLst>
              <c:ext xmlns:c16="http://schemas.microsoft.com/office/drawing/2014/chart" uri="{C3380CC4-5D6E-409C-BE32-E72D297353CC}">
                <c16:uniqueId val="{00000011-5209-4E72-AB9E-523D775BBD68}"/>
              </c:ext>
            </c:extLst>
          </c:dPt>
          <c:dPt>
            <c:idx val="10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13-5209-4E72-AB9E-523D775BBD68}"/>
              </c:ext>
            </c:extLst>
          </c:dPt>
          <c:dPt>
            <c:idx val="1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15-5209-4E72-AB9E-523D775BBD68}"/>
              </c:ext>
            </c:extLst>
          </c:dPt>
          <c:dPt>
            <c:idx val="13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17-5209-4E72-AB9E-523D775BBD68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9-5209-4E72-AB9E-523D775BBD68}"/>
              </c:ext>
            </c:extLst>
          </c:dPt>
          <c:dPt>
            <c:idx val="15"/>
            <c:invertIfNegative val="0"/>
            <c:bubble3D val="0"/>
            <c:spPr>
              <a:solidFill>
                <a:srgbClr val="FF5050"/>
              </a:solidFill>
            </c:spPr>
            <c:extLst>
              <c:ext xmlns:c16="http://schemas.microsoft.com/office/drawing/2014/chart" uri="{C3380CC4-5D6E-409C-BE32-E72D297353CC}">
                <c16:uniqueId val="{0000001B-5209-4E72-AB9E-523D775BBD68}"/>
              </c:ext>
            </c:extLst>
          </c:dPt>
          <c:dPt>
            <c:idx val="16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1D-5209-4E72-AB9E-523D775BBD68}"/>
              </c:ext>
            </c:extLst>
          </c:dPt>
          <c:dPt>
            <c:idx val="17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1F-5209-4E72-AB9E-523D775BBD68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21-5209-4E72-AB9E-523D775BBD68}"/>
              </c:ext>
            </c:extLst>
          </c:dPt>
          <c:dPt>
            <c:idx val="20"/>
            <c:invertIfNegative val="0"/>
            <c:bubble3D val="0"/>
            <c:spPr>
              <a:solidFill>
                <a:srgbClr val="FF5050"/>
              </a:solidFill>
            </c:spPr>
            <c:extLst>
              <c:ext xmlns:c16="http://schemas.microsoft.com/office/drawing/2014/chart" uri="{C3380CC4-5D6E-409C-BE32-E72D297353CC}">
                <c16:uniqueId val="{00000023-5209-4E72-AB9E-523D775BBD68}"/>
              </c:ext>
            </c:extLst>
          </c:dPt>
          <c:dPt>
            <c:idx val="2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25-5209-4E72-AB9E-523D775BBD68}"/>
              </c:ext>
            </c:extLst>
          </c:dPt>
          <c:dPt>
            <c:idx val="23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27-5209-4E72-AB9E-523D775BBD68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29-5209-4E72-AB9E-523D775BBD68}"/>
              </c:ext>
            </c:extLst>
          </c:dPt>
          <c:dPt>
            <c:idx val="25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2B-5209-4E72-AB9E-523D775BBD68}"/>
              </c:ext>
            </c:extLst>
          </c:dPt>
          <c:dPt>
            <c:idx val="26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2D-5209-4E72-AB9E-523D775BBD68}"/>
              </c:ext>
            </c:extLst>
          </c:dPt>
          <c:dPt>
            <c:idx val="27"/>
            <c:invertIfNegative val="0"/>
            <c:bubble3D val="0"/>
            <c:spPr>
              <a:solidFill>
                <a:srgbClr val="477F72"/>
              </a:solidFill>
            </c:spPr>
            <c:extLst>
              <c:ext xmlns:c16="http://schemas.microsoft.com/office/drawing/2014/chart" uri="{C3380CC4-5D6E-409C-BE32-E72D297353CC}">
                <c16:uniqueId val="{0000002F-5209-4E72-AB9E-523D775BBD68}"/>
              </c:ext>
            </c:extLst>
          </c:dPt>
          <c:dPt>
            <c:idx val="28"/>
            <c:invertIfNegative val="0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31-5209-4E72-AB9E-523D775BBD68}"/>
              </c:ext>
            </c:extLst>
          </c:dPt>
          <c:dPt>
            <c:idx val="29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33-5209-4E72-AB9E-523D775BBD68}"/>
              </c:ext>
            </c:extLst>
          </c:dPt>
          <c:cat>
            <c:multiLvlStrRef>
              <c:f>'Prichody dle st. prisl.'!$B$5:$C$29</c:f>
              <c:multiLvlStrCache>
                <c:ptCount val="25"/>
                <c:lvl>
                  <c:pt idx="0">
                    <c:v>Ukrajina</c:v>
                  </c:pt>
                  <c:pt idx="1">
                    <c:v>Afghánistán</c:v>
                  </c:pt>
                  <c:pt idx="2">
                    <c:v>Moldavsko</c:v>
                  </c:pt>
                  <c:pt idx="3">
                    <c:v>Slovensko</c:v>
                  </c:pt>
                  <c:pt idx="4">
                    <c:v>Indie</c:v>
                  </c:pt>
                  <c:pt idx="5">
                    <c:v>Ukrajina</c:v>
                  </c:pt>
                  <c:pt idx="6">
                    <c:v>Moldavsko</c:v>
                  </c:pt>
                  <c:pt idx="7">
                    <c:v>Rumunsko</c:v>
                  </c:pt>
                  <c:pt idx="8">
                    <c:v>Vietnam</c:v>
                  </c:pt>
                  <c:pt idx="9">
                    <c:v>Indie</c:v>
                  </c:pt>
                  <c:pt idx="10">
                    <c:v>Ukrajina</c:v>
                  </c:pt>
                  <c:pt idx="11">
                    <c:v>Slovensko</c:v>
                  </c:pt>
                  <c:pt idx="12">
                    <c:v>Vietnam</c:v>
                  </c:pt>
                  <c:pt idx="13">
                    <c:v>Moldavsko</c:v>
                  </c:pt>
                  <c:pt idx="14">
                    <c:v>Gruzie</c:v>
                  </c:pt>
                  <c:pt idx="15">
                    <c:v>Rusko</c:v>
                  </c:pt>
                  <c:pt idx="16">
                    <c:v>Ukrajina</c:v>
                  </c:pt>
                  <c:pt idx="17">
                    <c:v>Slovensko</c:v>
                  </c:pt>
                  <c:pt idx="18">
                    <c:v>Čína</c:v>
                  </c:pt>
                  <c:pt idx="19">
                    <c:v>Vietnam</c:v>
                  </c:pt>
                  <c:pt idx="20">
                    <c:v>Rusko</c:v>
                  </c:pt>
                  <c:pt idx="21">
                    <c:v>Ukrajina</c:v>
                  </c:pt>
                  <c:pt idx="22">
                    <c:v>Vietnam</c:v>
                  </c:pt>
                  <c:pt idx="23">
                    <c:v>Bělorusko</c:v>
                  </c:pt>
                  <c:pt idx="24">
                    <c:v>Gruzie</c:v>
                  </c:pt>
                </c:lvl>
                <c:lvl>
                  <c:pt idx="0">
                    <c:v>2000</c:v>
                  </c:pt>
                  <c:pt idx="5">
                    <c:v>2001</c:v>
                  </c:pt>
                  <c:pt idx="10">
                    <c:v>2002</c:v>
                  </c:pt>
                  <c:pt idx="15">
                    <c:v>2003</c:v>
                  </c:pt>
                  <c:pt idx="20">
                    <c:v>2004</c:v>
                  </c:pt>
                </c:lvl>
              </c:multiLvlStrCache>
            </c:multiLvlStrRef>
          </c:cat>
          <c:val>
            <c:numRef>
              <c:f>'Prichody dle st. prisl.'!$D$5:$D$29</c:f>
              <c:numCache>
                <c:formatCode>General</c:formatCode>
                <c:ptCount val="25"/>
                <c:pt idx="0">
                  <c:v>1119</c:v>
                </c:pt>
                <c:pt idx="1">
                  <c:v>1115</c:v>
                </c:pt>
                <c:pt idx="2">
                  <c:v>757</c:v>
                </c:pt>
                <c:pt idx="3">
                  <c:v>747</c:v>
                </c:pt>
                <c:pt idx="4">
                  <c:v>652</c:v>
                </c:pt>
                <c:pt idx="5">
                  <c:v>4347</c:v>
                </c:pt>
                <c:pt idx="6">
                  <c:v>2464</c:v>
                </c:pt>
                <c:pt idx="7">
                  <c:v>1863</c:v>
                </c:pt>
                <c:pt idx="8">
                  <c:v>1543</c:v>
                </c:pt>
                <c:pt idx="9">
                  <c:v>1322</c:v>
                </c:pt>
                <c:pt idx="10">
                  <c:v>1605</c:v>
                </c:pt>
                <c:pt idx="11">
                  <c:v>863</c:v>
                </c:pt>
                <c:pt idx="12">
                  <c:v>852</c:v>
                </c:pt>
                <c:pt idx="13">
                  <c:v>695</c:v>
                </c:pt>
                <c:pt idx="14">
                  <c:v>645</c:v>
                </c:pt>
                <c:pt idx="15">
                  <c:v>4869</c:v>
                </c:pt>
                <c:pt idx="16">
                  <c:v>1972</c:v>
                </c:pt>
                <c:pt idx="17">
                  <c:v>1130</c:v>
                </c:pt>
                <c:pt idx="18">
                  <c:v>783</c:v>
                </c:pt>
                <c:pt idx="19">
                  <c:v>559</c:v>
                </c:pt>
                <c:pt idx="20" formatCode="#,##0">
                  <c:v>1774</c:v>
                </c:pt>
                <c:pt idx="21" formatCode="#,##0">
                  <c:v>1577</c:v>
                </c:pt>
                <c:pt idx="22" formatCode="#,##0">
                  <c:v>424</c:v>
                </c:pt>
                <c:pt idx="23" formatCode="#,##0">
                  <c:v>222</c:v>
                </c:pt>
                <c:pt idx="24" formatCode="#,##0">
                  <c:v>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4-5209-4E72-AB9E-523D775BBD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777792"/>
        <c:axId val="127779584"/>
      </c:barChart>
      <c:lineChart>
        <c:grouping val="standard"/>
        <c:varyColors val="0"/>
        <c:ser>
          <c:idx val="1"/>
          <c:order val="1"/>
          <c:tx>
            <c:strRef>
              <c:f>'Prichody dle st. prisl.'!$E$4</c:f>
              <c:strCache>
                <c:ptCount val="1"/>
                <c:pt idx="0">
                  <c:v>Příchody celkem</c:v>
                </c:pt>
              </c:strCache>
            </c:strRef>
          </c:tx>
          <c:spPr>
            <a:ln>
              <a:solidFill>
                <a:srgbClr val="708B39"/>
              </a:solidFill>
            </a:ln>
          </c:spPr>
          <c:marker>
            <c:spPr>
              <a:solidFill>
                <a:srgbClr val="708B39"/>
              </a:solidFill>
              <a:ln>
                <a:solidFill>
                  <a:srgbClr val="708B39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multiLvlStrRef>
              <c:f>'Prichody dle st. prisl.'!$B$5:$C$14</c:f>
              <c:multiLvlStrCache>
                <c:ptCount val="10"/>
                <c:lvl>
                  <c:pt idx="0">
                    <c:v>Ukrajina</c:v>
                  </c:pt>
                  <c:pt idx="1">
                    <c:v>Afghánistán</c:v>
                  </c:pt>
                  <c:pt idx="2">
                    <c:v>Moldavsko</c:v>
                  </c:pt>
                  <c:pt idx="3">
                    <c:v>Slovensko</c:v>
                  </c:pt>
                  <c:pt idx="4">
                    <c:v>Indie</c:v>
                  </c:pt>
                  <c:pt idx="5">
                    <c:v>Ukrajina</c:v>
                  </c:pt>
                  <c:pt idx="6">
                    <c:v>Moldavsko</c:v>
                  </c:pt>
                  <c:pt idx="7">
                    <c:v>Rumunsko</c:v>
                  </c:pt>
                  <c:pt idx="8">
                    <c:v>Vietnam</c:v>
                  </c:pt>
                  <c:pt idx="9">
                    <c:v>Indie</c:v>
                  </c:pt>
                </c:lvl>
                <c:lvl>
                  <c:pt idx="0">
                    <c:v>2000</c:v>
                  </c:pt>
                  <c:pt idx="5">
                    <c:v>2001</c:v>
                  </c:pt>
                </c:lvl>
              </c:multiLvlStrCache>
            </c:multiLvlStrRef>
          </c:cat>
          <c:val>
            <c:numRef>
              <c:f>'Prichody dle st. prisl.'!$E$5:$E$29</c:f>
              <c:numCache>
                <c:formatCode>General</c:formatCode>
                <c:ptCount val="25"/>
                <c:pt idx="0">
                  <c:v>8729</c:v>
                </c:pt>
                <c:pt idx="5">
                  <c:v>18140</c:v>
                </c:pt>
                <c:pt idx="10">
                  <c:v>8056</c:v>
                </c:pt>
                <c:pt idx="15">
                  <c:v>11338</c:v>
                </c:pt>
                <c:pt idx="20">
                  <c:v>5547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5-5209-4E72-AB9E-523D775BBD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777792"/>
        <c:axId val="127779584"/>
      </c:lineChart>
      <c:catAx>
        <c:axId val="127777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127779584"/>
        <c:crosses val="autoZero"/>
        <c:auto val="1"/>
        <c:lblAlgn val="ctr"/>
        <c:lblOffset val="100"/>
        <c:noMultiLvlLbl val="0"/>
      </c:catAx>
      <c:valAx>
        <c:axId val="127779584"/>
        <c:scaling>
          <c:orientation val="minMax"/>
          <c:max val="19000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127777792"/>
        <c:crosses val="autoZero"/>
        <c:crossBetween val="between"/>
        <c:majorUnit val="2000"/>
        <c:minorUnit val="500"/>
      </c:valAx>
    </c:plotArea>
    <c:legend>
      <c:legendPos val="b"/>
      <c:layout>
        <c:manualLayout>
          <c:xMode val="edge"/>
          <c:yMode val="edge"/>
          <c:x val="0.10090604842576847"/>
          <c:y val="0.93833601752199269"/>
          <c:w val="0.87926176949400314"/>
          <c:h val="6.1663945550113369E-2"/>
        </c:manualLayout>
      </c:layout>
      <c:overlay val="0"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'Prichody dle st. prisl.'!$C$4:$D$4</c:f>
              <c:strCache>
                <c:ptCount val="1"/>
                <c:pt idx="0">
                  <c:v>Státní příslušnost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4346-4353-A311-373E7EA3B5AA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4346-4353-A311-373E7EA3B5AA}"/>
              </c:ext>
            </c:extLst>
          </c:dPt>
          <c:dPt>
            <c:idx val="2"/>
            <c:invertIfNegative val="0"/>
            <c:bubble3D val="0"/>
            <c:spPr>
              <a:solidFill>
                <a:srgbClr val="BB2D8C"/>
              </a:solidFill>
            </c:spPr>
            <c:extLst>
              <c:ext xmlns:c16="http://schemas.microsoft.com/office/drawing/2014/chart" uri="{C3380CC4-5D6E-409C-BE32-E72D297353CC}">
                <c16:uniqueId val="{00000005-4346-4353-A311-373E7EA3B5AA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7-4346-4353-A311-373E7EA3B5AA}"/>
              </c:ext>
            </c:extLst>
          </c:dPt>
          <c:dPt>
            <c:idx val="4"/>
            <c:invertIfNegative val="0"/>
            <c:bubble3D val="0"/>
            <c:spPr>
              <a:solidFill>
                <a:srgbClr val="FF5050"/>
              </a:solidFill>
            </c:spPr>
            <c:extLst>
              <c:ext xmlns:c16="http://schemas.microsoft.com/office/drawing/2014/chart" uri="{C3380CC4-5D6E-409C-BE32-E72D297353CC}">
                <c16:uniqueId val="{00000009-4346-4353-A311-373E7EA3B5AA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B-4346-4353-A311-373E7EA3B5AA}"/>
              </c:ext>
            </c:extLst>
          </c:dPt>
          <c:dPt>
            <c:idx val="6"/>
            <c:invertIfNegative val="0"/>
            <c:bubble3D val="0"/>
            <c:spPr>
              <a:solidFill>
                <a:srgbClr val="8064A2">
                  <a:lumMod val="60000"/>
                  <a:lumOff val="4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D-4346-4353-A311-373E7EA3B5AA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F-4346-4353-A311-373E7EA3B5AA}"/>
              </c:ext>
            </c:extLst>
          </c:dPt>
          <c:dPt>
            <c:idx val="8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11-4346-4353-A311-373E7EA3B5AA}"/>
              </c:ext>
            </c:extLst>
          </c:dPt>
          <c:dPt>
            <c:idx val="9"/>
            <c:invertIfNegative val="0"/>
            <c:bubble3D val="0"/>
            <c:spPr>
              <a:solidFill>
                <a:srgbClr val="FF5050"/>
              </a:solidFill>
            </c:spPr>
            <c:extLst>
              <c:ext xmlns:c16="http://schemas.microsoft.com/office/drawing/2014/chart" uri="{C3380CC4-5D6E-409C-BE32-E72D297353CC}">
                <c16:uniqueId val="{00000013-4346-4353-A311-373E7EA3B5AA}"/>
              </c:ext>
            </c:extLst>
          </c:dPt>
          <c:dPt>
            <c:idx val="10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15-4346-4353-A311-373E7EA3B5AA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7-4346-4353-A311-373E7EA3B5AA}"/>
              </c:ext>
            </c:extLst>
          </c:dPt>
          <c:dPt>
            <c:idx val="12"/>
            <c:invertIfNegative val="0"/>
            <c:bubble3D val="0"/>
            <c:spPr>
              <a:solidFill>
                <a:srgbClr val="EEECE1">
                  <a:lumMod val="5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19-4346-4353-A311-373E7EA3B5AA}"/>
              </c:ext>
            </c:extLst>
          </c:dPt>
          <c:dPt>
            <c:idx val="14"/>
            <c:invertIfNegative val="0"/>
            <c:bubble3D val="0"/>
            <c:spPr>
              <a:solidFill>
                <a:srgbClr val="FF5050"/>
              </a:solidFill>
            </c:spPr>
            <c:extLst>
              <c:ext xmlns:c16="http://schemas.microsoft.com/office/drawing/2014/chart" uri="{C3380CC4-5D6E-409C-BE32-E72D297353CC}">
                <c16:uniqueId val="{0000001B-4346-4353-A311-373E7EA3B5AA}"/>
              </c:ext>
            </c:extLst>
          </c:dPt>
          <c:dPt>
            <c:idx val="15"/>
            <c:invertIfNegative val="0"/>
            <c:bubble3D val="0"/>
            <c:spPr>
              <a:solidFill>
                <a:srgbClr val="BB2D8C"/>
              </a:solidFill>
            </c:spPr>
            <c:extLst>
              <c:ext xmlns:c16="http://schemas.microsoft.com/office/drawing/2014/chart" uri="{C3380CC4-5D6E-409C-BE32-E72D297353CC}">
                <c16:uniqueId val="{0000001D-4346-4353-A311-373E7EA3B5AA}"/>
              </c:ext>
            </c:extLst>
          </c:dPt>
          <c:dPt>
            <c:idx val="16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1F-4346-4353-A311-373E7EA3B5AA}"/>
              </c:ext>
            </c:extLst>
          </c:dPt>
          <c:dPt>
            <c:idx val="17"/>
            <c:invertIfNegative val="0"/>
            <c:bubble3D val="0"/>
            <c:spPr>
              <a:solidFill>
                <a:srgbClr val="EEECE1">
                  <a:lumMod val="5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21-4346-4353-A311-373E7EA3B5AA}"/>
              </c:ext>
            </c:extLst>
          </c:dPt>
          <c:dPt>
            <c:idx val="18"/>
            <c:invertIfNegative val="0"/>
            <c:bubble3D val="0"/>
            <c:spPr>
              <a:solidFill>
                <a:srgbClr val="8064A2">
                  <a:lumMod val="60000"/>
                  <a:lumOff val="4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23-4346-4353-A311-373E7EA3B5AA}"/>
              </c:ext>
            </c:extLst>
          </c:dPt>
          <c:dPt>
            <c:idx val="19"/>
            <c:invertIfNegative val="0"/>
            <c:bubble3D val="0"/>
            <c:spPr>
              <a:solidFill>
                <a:srgbClr val="FF5050"/>
              </a:solidFill>
            </c:spPr>
            <c:extLst>
              <c:ext xmlns:c16="http://schemas.microsoft.com/office/drawing/2014/chart" uri="{C3380CC4-5D6E-409C-BE32-E72D297353CC}">
                <c16:uniqueId val="{00000025-4346-4353-A311-373E7EA3B5AA}"/>
              </c:ext>
            </c:extLst>
          </c:dPt>
          <c:dPt>
            <c:idx val="20"/>
            <c:invertIfNegative val="0"/>
            <c:bubble3D val="0"/>
            <c:spPr>
              <a:solidFill>
                <a:srgbClr val="64828C"/>
              </a:solidFill>
            </c:spPr>
            <c:extLst>
              <c:ext xmlns:c16="http://schemas.microsoft.com/office/drawing/2014/chart" uri="{C3380CC4-5D6E-409C-BE32-E72D297353CC}">
                <c16:uniqueId val="{00000027-4346-4353-A311-373E7EA3B5AA}"/>
              </c:ext>
            </c:extLst>
          </c:dPt>
          <c:dPt>
            <c:idx val="2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29-4346-4353-A311-373E7EA3B5AA}"/>
              </c:ext>
            </c:extLst>
          </c:dPt>
          <c:dPt>
            <c:idx val="22"/>
            <c:invertIfNegative val="0"/>
            <c:bubble3D val="0"/>
            <c:spPr>
              <a:solidFill>
                <a:srgbClr val="BB2D8C"/>
              </a:solidFill>
            </c:spPr>
            <c:extLst>
              <c:ext xmlns:c16="http://schemas.microsoft.com/office/drawing/2014/chart" uri="{C3380CC4-5D6E-409C-BE32-E72D297353CC}">
                <c16:uniqueId val="{0000002B-4346-4353-A311-373E7EA3B5AA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2D-4346-4353-A311-373E7EA3B5AA}"/>
              </c:ext>
            </c:extLst>
          </c:dPt>
          <c:dPt>
            <c:idx val="2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2F-4346-4353-A311-373E7EA3B5AA}"/>
              </c:ext>
            </c:extLst>
          </c:dPt>
          <c:dPt>
            <c:idx val="25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31-4346-4353-A311-373E7EA3B5AA}"/>
              </c:ext>
            </c:extLst>
          </c:dPt>
          <c:dPt>
            <c:idx val="26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33-4346-4353-A311-373E7EA3B5AA}"/>
              </c:ext>
            </c:extLst>
          </c:dPt>
          <c:dPt>
            <c:idx val="27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35-4346-4353-A311-373E7EA3B5AA}"/>
              </c:ext>
            </c:extLst>
          </c:dPt>
          <c:dPt>
            <c:idx val="28"/>
            <c:invertIfNegative val="0"/>
            <c:bubble3D val="0"/>
            <c:spPr>
              <a:solidFill>
                <a:srgbClr val="FF0000">
                  <a:alpha val="57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37-4346-4353-A311-373E7EA3B5AA}"/>
              </c:ext>
            </c:extLst>
          </c:dPt>
          <c:dPt>
            <c:idx val="29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39-4346-4353-A311-373E7EA3B5AA}"/>
              </c:ext>
            </c:extLst>
          </c:dPt>
          <c:cat>
            <c:multiLvlStrRef>
              <c:f>'Prichody dle st. prisl.'!$B$30:$C$54</c:f>
              <c:multiLvlStrCache>
                <c:ptCount val="25"/>
                <c:lvl>
                  <c:pt idx="0">
                    <c:v>Ukrajina</c:v>
                  </c:pt>
                  <c:pt idx="1">
                    <c:v>Slovensko</c:v>
                  </c:pt>
                  <c:pt idx="2">
                    <c:v>Indie</c:v>
                  </c:pt>
                  <c:pt idx="3">
                    <c:v>Čína</c:v>
                  </c:pt>
                  <c:pt idx="4">
                    <c:v>Bělorusko</c:v>
                  </c:pt>
                  <c:pt idx="5">
                    <c:v>Ukrajina</c:v>
                  </c:pt>
                  <c:pt idx="6">
                    <c:v>Egypt</c:v>
                  </c:pt>
                  <c:pt idx="7">
                    <c:v>Kazachstán</c:v>
                  </c:pt>
                  <c:pt idx="8">
                    <c:v>Bělorusko</c:v>
                  </c:pt>
                  <c:pt idx="9">
                    <c:v>Rusko</c:v>
                  </c:pt>
                  <c:pt idx="10">
                    <c:v>Ukrajina</c:v>
                  </c:pt>
                  <c:pt idx="11">
                    <c:v>Turecko</c:v>
                  </c:pt>
                  <c:pt idx="12">
                    <c:v>Mongolsko</c:v>
                  </c:pt>
                  <c:pt idx="13">
                    <c:v>Bělorusko</c:v>
                  </c:pt>
                  <c:pt idx="14">
                    <c:v>Rusko</c:v>
                  </c:pt>
                  <c:pt idx="15">
                    <c:v>Turecko</c:v>
                  </c:pt>
                  <c:pt idx="16">
                    <c:v>Ukrajina</c:v>
                  </c:pt>
                  <c:pt idx="17">
                    <c:v>Mongolsko</c:v>
                  </c:pt>
                  <c:pt idx="18">
                    <c:v>Vietnam</c:v>
                  </c:pt>
                  <c:pt idx="19">
                    <c:v>Rusko</c:v>
                  </c:pt>
                  <c:pt idx="20">
                    <c:v>Kazachstán</c:v>
                  </c:pt>
                  <c:pt idx="21">
                    <c:v>Ukrajina</c:v>
                  </c:pt>
                  <c:pt idx="22">
                    <c:v>Mongolsko</c:v>
                  </c:pt>
                  <c:pt idx="23">
                    <c:v>Turecko</c:v>
                  </c:pt>
                  <c:pt idx="24">
                    <c:v>Rusko</c:v>
                  </c:pt>
                </c:lvl>
                <c:lvl>
                  <c:pt idx="0">
                    <c:v>2005</c:v>
                  </c:pt>
                  <c:pt idx="5">
                    <c:v>2006</c:v>
                  </c:pt>
                  <c:pt idx="10">
                    <c:v>2007</c:v>
                  </c:pt>
                  <c:pt idx="15">
                    <c:v>2008</c:v>
                  </c:pt>
                  <c:pt idx="20">
                    <c:v>2009</c:v>
                  </c:pt>
                </c:lvl>
              </c:multiLvlStrCache>
            </c:multiLvlStrRef>
          </c:cat>
          <c:val>
            <c:numRef>
              <c:f>'Prichody dle st. prisl.'!$D$30:$D$54</c:f>
              <c:numCache>
                <c:formatCode>#,##0</c:formatCode>
                <c:ptCount val="25"/>
                <c:pt idx="0">
                  <c:v>879</c:v>
                </c:pt>
                <c:pt idx="1">
                  <c:v>715</c:v>
                </c:pt>
                <c:pt idx="2">
                  <c:v>344</c:v>
                </c:pt>
                <c:pt idx="3">
                  <c:v>223</c:v>
                </c:pt>
                <c:pt idx="4">
                  <c:v>222</c:v>
                </c:pt>
                <c:pt idx="5">
                  <c:v>519</c:v>
                </c:pt>
                <c:pt idx="6">
                  <c:v>422</c:v>
                </c:pt>
                <c:pt idx="7">
                  <c:v>234</c:v>
                </c:pt>
                <c:pt idx="8">
                  <c:v>171</c:v>
                </c:pt>
                <c:pt idx="9">
                  <c:v>162</c:v>
                </c:pt>
                <c:pt idx="10">
                  <c:v>272</c:v>
                </c:pt>
                <c:pt idx="11">
                  <c:v>234</c:v>
                </c:pt>
                <c:pt idx="12">
                  <c:v>162</c:v>
                </c:pt>
                <c:pt idx="13">
                  <c:v>143</c:v>
                </c:pt>
                <c:pt idx="14">
                  <c:v>121</c:v>
                </c:pt>
                <c:pt idx="15">
                  <c:v>240</c:v>
                </c:pt>
                <c:pt idx="16">
                  <c:v>209</c:v>
                </c:pt>
                <c:pt idx="17">
                  <c:v>179</c:v>
                </c:pt>
                <c:pt idx="18">
                  <c:v>89</c:v>
                </c:pt>
                <c:pt idx="19">
                  <c:v>68</c:v>
                </c:pt>
                <c:pt idx="20">
                  <c:v>204</c:v>
                </c:pt>
                <c:pt idx="21">
                  <c:v>176</c:v>
                </c:pt>
                <c:pt idx="22">
                  <c:v>147</c:v>
                </c:pt>
                <c:pt idx="23">
                  <c:v>70</c:v>
                </c:pt>
                <c:pt idx="24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A-4346-4353-A311-373E7EA3B5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295168"/>
        <c:axId val="162301056"/>
      </c:barChart>
      <c:lineChart>
        <c:grouping val="standard"/>
        <c:varyColors val="0"/>
        <c:ser>
          <c:idx val="1"/>
          <c:order val="1"/>
          <c:tx>
            <c:strRef>
              <c:f>'Prichody dle st. prisl.'!$E$4</c:f>
              <c:strCache>
                <c:ptCount val="1"/>
                <c:pt idx="0">
                  <c:v>Příchody celkem</c:v>
                </c:pt>
              </c:strCache>
            </c:strRef>
          </c:tx>
          <c:spPr>
            <a:ln>
              <a:solidFill>
                <a:srgbClr val="708B39"/>
              </a:solidFill>
            </a:ln>
          </c:spPr>
          <c:marker>
            <c:spPr>
              <a:solidFill>
                <a:srgbClr val="708B39"/>
              </a:solidFill>
              <a:ln>
                <a:solidFill>
                  <a:srgbClr val="708B39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multiLvlStrRef>
              <c:f>'Prichody dle st. prisl.'!$B$5:$C$14</c:f>
              <c:multiLvlStrCache>
                <c:ptCount val="10"/>
                <c:lvl>
                  <c:pt idx="0">
                    <c:v>Ukrajina</c:v>
                  </c:pt>
                  <c:pt idx="1">
                    <c:v>Afghánistán</c:v>
                  </c:pt>
                  <c:pt idx="2">
                    <c:v>Moldavsko</c:v>
                  </c:pt>
                  <c:pt idx="3">
                    <c:v>Slovensko</c:v>
                  </c:pt>
                  <c:pt idx="4">
                    <c:v>Indie</c:v>
                  </c:pt>
                  <c:pt idx="5">
                    <c:v>Ukrajina</c:v>
                  </c:pt>
                  <c:pt idx="6">
                    <c:v>Moldavsko</c:v>
                  </c:pt>
                  <c:pt idx="7">
                    <c:v>Rumunsko</c:v>
                  </c:pt>
                  <c:pt idx="8">
                    <c:v>Vietnam</c:v>
                  </c:pt>
                  <c:pt idx="9">
                    <c:v>Indie</c:v>
                  </c:pt>
                </c:lvl>
                <c:lvl>
                  <c:pt idx="0">
                    <c:v>2000</c:v>
                  </c:pt>
                  <c:pt idx="5">
                    <c:v>2001</c:v>
                  </c:pt>
                </c:lvl>
              </c:multiLvlStrCache>
            </c:multiLvlStrRef>
          </c:cat>
          <c:val>
            <c:numRef>
              <c:f>'Prichody dle st. prisl.'!$E$30:$E$54</c:f>
              <c:numCache>
                <c:formatCode>General</c:formatCode>
                <c:ptCount val="25"/>
                <c:pt idx="0">
                  <c:v>3647</c:v>
                </c:pt>
                <c:pt idx="5">
                  <c:v>2810</c:v>
                </c:pt>
                <c:pt idx="10">
                  <c:v>1904</c:v>
                </c:pt>
                <c:pt idx="15">
                  <c:v>1382</c:v>
                </c:pt>
                <c:pt idx="20">
                  <c:v>1133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B-4346-4353-A311-373E7EA3B5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2295168"/>
        <c:axId val="162301056"/>
      </c:lineChart>
      <c:catAx>
        <c:axId val="162295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162301056"/>
        <c:crosses val="autoZero"/>
        <c:auto val="1"/>
        <c:lblAlgn val="ctr"/>
        <c:lblOffset val="100"/>
        <c:noMultiLvlLbl val="0"/>
      </c:catAx>
      <c:valAx>
        <c:axId val="162301056"/>
        <c:scaling>
          <c:orientation val="minMax"/>
          <c:max val="4000"/>
          <c:min val="0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162295168"/>
        <c:crosses val="autoZero"/>
        <c:crossBetween val="between"/>
        <c:majorUnit val="500"/>
        <c:minorUnit val="500"/>
      </c:valAx>
    </c:plotArea>
    <c:legend>
      <c:legendPos val="b"/>
      <c:layout>
        <c:manualLayout>
          <c:xMode val="edge"/>
          <c:yMode val="edge"/>
          <c:x val="0.10091910285830311"/>
          <c:y val="0.93833610902257947"/>
          <c:w val="0.87926176949400314"/>
          <c:h val="6.1663813762410147E-2"/>
        </c:manualLayout>
      </c:layout>
      <c:overlay val="0"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'Prichody dle st. prisl.'!$C$4:$D$4</c:f>
              <c:strCache>
                <c:ptCount val="1"/>
                <c:pt idx="0">
                  <c:v>Státní příslušnost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44AE-44CB-8E33-D385BCDE1F38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44AE-44CB-8E33-D385BCDE1F38}"/>
              </c:ext>
            </c:extLst>
          </c:dPt>
          <c:dPt>
            <c:idx val="2"/>
            <c:invertIfNegative val="0"/>
            <c:bubble3D val="0"/>
            <c:spPr>
              <a:solidFill>
                <a:srgbClr val="BB2D8C"/>
              </a:solidFill>
            </c:spPr>
            <c:extLst>
              <c:ext xmlns:c16="http://schemas.microsoft.com/office/drawing/2014/chart" uri="{C3380CC4-5D6E-409C-BE32-E72D297353CC}">
                <c16:uniqueId val="{00000005-44AE-44CB-8E33-D385BCDE1F38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7-44AE-44CB-8E33-D385BCDE1F38}"/>
              </c:ext>
            </c:extLst>
          </c:dPt>
          <c:dPt>
            <c:idx val="4"/>
            <c:invertIfNegative val="0"/>
            <c:bubble3D val="0"/>
            <c:spPr>
              <a:solidFill>
                <a:srgbClr val="FF5050"/>
              </a:solidFill>
            </c:spPr>
            <c:extLst>
              <c:ext xmlns:c16="http://schemas.microsoft.com/office/drawing/2014/chart" uri="{C3380CC4-5D6E-409C-BE32-E72D297353CC}">
                <c16:uniqueId val="{00000009-44AE-44CB-8E33-D385BCDE1F38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B-44AE-44CB-8E33-D385BCDE1F38}"/>
              </c:ext>
            </c:extLst>
          </c:dPt>
          <c:dPt>
            <c:idx val="6"/>
            <c:invertIfNegative val="0"/>
            <c:bubble3D val="0"/>
            <c:spPr>
              <a:solidFill>
                <a:srgbClr val="8064A2">
                  <a:lumMod val="60000"/>
                  <a:lumOff val="4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D-44AE-44CB-8E33-D385BCDE1F38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F-44AE-44CB-8E33-D385BCDE1F38}"/>
              </c:ext>
            </c:extLst>
          </c:dPt>
          <c:dPt>
            <c:idx val="8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11-44AE-44CB-8E33-D385BCDE1F38}"/>
              </c:ext>
            </c:extLst>
          </c:dPt>
          <c:dPt>
            <c:idx val="9"/>
            <c:invertIfNegative val="0"/>
            <c:bubble3D val="0"/>
            <c:spPr>
              <a:solidFill>
                <a:srgbClr val="FF5050"/>
              </a:solidFill>
            </c:spPr>
            <c:extLst>
              <c:ext xmlns:c16="http://schemas.microsoft.com/office/drawing/2014/chart" uri="{C3380CC4-5D6E-409C-BE32-E72D297353CC}">
                <c16:uniqueId val="{00000013-44AE-44CB-8E33-D385BCDE1F38}"/>
              </c:ext>
            </c:extLst>
          </c:dPt>
          <c:dPt>
            <c:idx val="10"/>
            <c:invertIfNegative val="0"/>
            <c:bubble3D val="0"/>
            <c:spPr>
              <a:solidFill>
                <a:srgbClr val="8064A2">
                  <a:lumMod val="60000"/>
                  <a:lumOff val="4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15-44AE-44CB-8E33-D385BCDE1F38}"/>
              </c:ext>
            </c:extLst>
          </c:dPt>
          <c:dPt>
            <c:idx val="1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17-44AE-44CB-8E33-D385BCDE1F38}"/>
              </c:ext>
            </c:extLst>
          </c:dPt>
          <c:dPt>
            <c:idx val="12"/>
            <c:invertIfNegative val="0"/>
            <c:bubble3D val="0"/>
            <c:spPr>
              <a:solidFill>
                <a:srgbClr val="EEECE1">
                  <a:lumMod val="5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19-44AE-44CB-8E33-D385BCDE1F38}"/>
              </c:ext>
            </c:extLst>
          </c:dPt>
          <c:dPt>
            <c:idx val="14"/>
            <c:invertIfNegative val="0"/>
            <c:bubble3D val="0"/>
            <c:spPr>
              <a:solidFill>
                <a:srgbClr val="FF5050"/>
              </a:solidFill>
            </c:spPr>
            <c:extLst>
              <c:ext xmlns:c16="http://schemas.microsoft.com/office/drawing/2014/chart" uri="{C3380CC4-5D6E-409C-BE32-E72D297353CC}">
                <c16:uniqueId val="{0000001B-44AE-44CB-8E33-D385BCDE1F38}"/>
              </c:ext>
            </c:extLst>
          </c:dPt>
          <c:dPt>
            <c:idx val="15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1D-44AE-44CB-8E33-D385BCDE1F38}"/>
              </c:ext>
            </c:extLst>
          </c:dPt>
          <c:dPt>
            <c:idx val="16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1F-44AE-44CB-8E33-D385BCDE1F38}"/>
              </c:ext>
            </c:extLst>
          </c:dPt>
          <c:dPt>
            <c:idx val="17"/>
            <c:invertIfNegative val="0"/>
            <c:bubble3D val="0"/>
            <c:spPr>
              <a:solidFill>
                <a:srgbClr val="EEECE1">
                  <a:lumMod val="5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21-44AE-44CB-8E33-D385BCDE1F38}"/>
              </c:ext>
            </c:extLst>
          </c:dPt>
          <c:dPt>
            <c:idx val="18"/>
            <c:invertIfNegative val="0"/>
            <c:bubble3D val="0"/>
            <c:spPr>
              <a:solidFill>
                <a:srgbClr val="8064A2">
                  <a:lumMod val="60000"/>
                  <a:lumOff val="4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23-44AE-44CB-8E33-D385BCDE1F38}"/>
              </c:ext>
            </c:extLst>
          </c:dPt>
          <c:dPt>
            <c:idx val="19"/>
            <c:invertIfNegative val="0"/>
            <c:bubble3D val="0"/>
            <c:spPr>
              <a:solidFill>
                <a:srgbClr val="FF5050"/>
              </a:solidFill>
            </c:spPr>
            <c:extLst>
              <c:ext xmlns:c16="http://schemas.microsoft.com/office/drawing/2014/chart" uri="{C3380CC4-5D6E-409C-BE32-E72D297353CC}">
                <c16:uniqueId val="{00000025-44AE-44CB-8E33-D385BCDE1F38}"/>
              </c:ext>
            </c:extLst>
          </c:dPt>
          <c:dPt>
            <c:idx val="20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27-44AE-44CB-8E33-D385BCDE1F38}"/>
              </c:ext>
            </c:extLst>
          </c:dPt>
          <c:dPt>
            <c:idx val="21"/>
            <c:invertIfNegative val="0"/>
            <c:bubble3D val="0"/>
            <c:spPr>
              <a:solidFill>
                <a:srgbClr val="EEECE1">
                  <a:lumMod val="5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29-44AE-44CB-8E33-D385BCDE1F38}"/>
              </c:ext>
            </c:extLst>
          </c:dPt>
          <c:dPt>
            <c:idx val="22"/>
            <c:invertIfNegative val="0"/>
            <c:bubble3D val="0"/>
            <c:spPr>
              <a:solidFill>
                <a:srgbClr val="BB2D8C"/>
              </a:solidFill>
            </c:spPr>
            <c:extLst>
              <c:ext xmlns:c16="http://schemas.microsoft.com/office/drawing/2014/chart" uri="{C3380CC4-5D6E-409C-BE32-E72D297353CC}">
                <c16:uniqueId val="{0000002B-44AE-44CB-8E33-D385BCDE1F38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2D-44AE-44CB-8E33-D385BCDE1F38}"/>
              </c:ext>
            </c:extLst>
          </c:dPt>
          <c:dPt>
            <c:idx val="24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2F-44AE-44CB-8E33-D385BCDE1F38}"/>
              </c:ext>
            </c:extLst>
          </c:dPt>
          <c:dPt>
            <c:idx val="25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31-44AE-44CB-8E33-D385BCDE1F38}"/>
              </c:ext>
            </c:extLst>
          </c:dPt>
          <c:dPt>
            <c:idx val="26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33-44AE-44CB-8E33-D385BCDE1F38}"/>
              </c:ext>
            </c:extLst>
          </c:dPt>
          <c:dPt>
            <c:idx val="27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35-44AE-44CB-8E33-D385BCDE1F38}"/>
              </c:ext>
            </c:extLst>
          </c:dPt>
          <c:dPt>
            <c:idx val="28"/>
            <c:invertIfNegative val="0"/>
            <c:bubble3D val="0"/>
            <c:spPr>
              <a:solidFill>
                <a:srgbClr val="FF0000">
                  <a:alpha val="57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37-44AE-44CB-8E33-D385BCDE1F38}"/>
              </c:ext>
            </c:extLst>
          </c:dPt>
          <c:dPt>
            <c:idx val="29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39-44AE-44CB-8E33-D385BCDE1F38}"/>
              </c:ext>
            </c:extLst>
          </c:dPt>
          <c:cat>
            <c:multiLvlStrRef>
              <c:f>'Prichody dle st. prisl.'!$B$55:$C$84</c:f>
              <c:multiLvlStrCache>
                <c:ptCount val="30"/>
                <c:lvl>
                  <c:pt idx="0">
                    <c:v>Ukrajina</c:v>
                  </c:pt>
                  <c:pt idx="1">
                    <c:v>Mongolsko</c:v>
                  </c:pt>
                  <c:pt idx="2">
                    <c:v>Kazachstán</c:v>
                  </c:pt>
                  <c:pt idx="3">
                    <c:v>Turecko</c:v>
                  </c:pt>
                  <c:pt idx="4">
                    <c:v>Bělorusko</c:v>
                  </c:pt>
                  <c:pt idx="5">
                    <c:v>Ukrajina</c:v>
                  </c:pt>
                  <c:pt idx="6">
                    <c:v>Bělorusko</c:v>
                  </c:pt>
                  <c:pt idx="7">
                    <c:v>Rusko</c:v>
                  </c:pt>
                  <c:pt idx="8">
                    <c:v>Turecko</c:v>
                  </c:pt>
                  <c:pt idx="9">
                    <c:v>Kyrgyzstán</c:v>
                  </c:pt>
                  <c:pt idx="10">
                    <c:v>Ukrajina</c:v>
                  </c:pt>
                  <c:pt idx="11">
                    <c:v>Sýrie</c:v>
                  </c:pt>
                  <c:pt idx="12">
                    <c:v>Bělorusko</c:v>
                  </c:pt>
                  <c:pt idx="13">
                    <c:v>Rusko</c:v>
                  </c:pt>
                  <c:pt idx="14">
                    <c:v>Vietnam</c:v>
                  </c:pt>
                  <c:pt idx="15">
                    <c:v>Ukrajina</c:v>
                  </c:pt>
                  <c:pt idx="16">
                    <c:v>Sýrie</c:v>
                  </c:pt>
                  <c:pt idx="17">
                    <c:v>Rusko</c:v>
                  </c:pt>
                  <c:pt idx="18">
                    <c:v>Arménie</c:v>
                  </c:pt>
                  <c:pt idx="19">
                    <c:v>Kuba</c:v>
                  </c:pt>
                  <c:pt idx="20">
                    <c:v>Ukrajina</c:v>
                  </c:pt>
                  <c:pt idx="21">
                    <c:v>Sýrie</c:v>
                  </c:pt>
                  <c:pt idx="22">
                    <c:v>Vietnam</c:v>
                  </c:pt>
                  <c:pt idx="23">
                    <c:v>Kosovo</c:v>
                  </c:pt>
                  <c:pt idx="24">
                    <c:v>Kuba</c:v>
                  </c:pt>
                  <c:pt idx="25">
                    <c:v>Ukrajina</c:v>
                  </c:pt>
                  <c:pt idx="26">
                    <c:v>Kuba</c:v>
                  </c:pt>
                  <c:pt idx="27">
                    <c:v>Sýrie</c:v>
                  </c:pt>
                  <c:pt idx="28">
                    <c:v>Vietnam</c:v>
                  </c:pt>
                  <c:pt idx="29">
                    <c:v>Arménie</c:v>
                  </c:pt>
                </c:lvl>
                <c:lvl>
                  <c:pt idx="0">
                    <c:v>2010</c:v>
                  </c:pt>
                  <c:pt idx="5">
                    <c:v>2011</c:v>
                  </c:pt>
                  <c:pt idx="10">
                    <c:v>2012</c:v>
                  </c:pt>
                  <c:pt idx="15">
                    <c:v>2013</c:v>
                  </c:pt>
                  <c:pt idx="20">
                    <c:v>2014</c:v>
                  </c:pt>
                  <c:pt idx="25">
                    <c:v>2015</c:v>
                  </c:pt>
                </c:lvl>
              </c:multiLvlStrCache>
            </c:multiLvlStrRef>
          </c:cat>
          <c:val>
            <c:numRef>
              <c:f>'Prichody dle st. prisl.'!$D$55:$D$84</c:f>
              <c:numCache>
                <c:formatCode>#,##0</c:formatCode>
                <c:ptCount val="30"/>
                <c:pt idx="0">
                  <c:v>102</c:v>
                </c:pt>
                <c:pt idx="1">
                  <c:v>79</c:v>
                </c:pt>
                <c:pt idx="2">
                  <c:v>52</c:v>
                </c:pt>
                <c:pt idx="3">
                  <c:v>46</c:v>
                </c:pt>
                <c:pt idx="4">
                  <c:v>45</c:v>
                </c:pt>
                <c:pt idx="5">
                  <c:v>98</c:v>
                </c:pt>
                <c:pt idx="6">
                  <c:v>65</c:v>
                </c:pt>
                <c:pt idx="7">
                  <c:v>41</c:v>
                </c:pt>
                <c:pt idx="8">
                  <c:v>34</c:v>
                </c:pt>
                <c:pt idx="9">
                  <c:v>26</c:v>
                </c:pt>
                <c:pt idx="10">
                  <c:v>138</c:v>
                </c:pt>
                <c:pt idx="11">
                  <c:v>77</c:v>
                </c:pt>
                <c:pt idx="12">
                  <c:v>44</c:v>
                </c:pt>
                <c:pt idx="13">
                  <c:v>31</c:v>
                </c:pt>
                <c:pt idx="14">
                  <c:v>26</c:v>
                </c:pt>
                <c:pt idx="15">
                  <c:v>121</c:v>
                </c:pt>
                <c:pt idx="16">
                  <c:v>65</c:v>
                </c:pt>
                <c:pt idx="17">
                  <c:v>43</c:v>
                </c:pt>
                <c:pt idx="18">
                  <c:v>41</c:v>
                </c:pt>
                <c:pt idx="19">
                  <c:v>39</c:v>
                </c:pt>
                <c:pt idx="20">
                  <c:v>484</c:v>
                </c:pt>
                <c:pt idx="21">
                  <c:v>119</c:v>
                </c:pt>
                <c:pt idx="22">
                  <c:v>50</c:v>
                </c:pt>
                <c:pt idx="23">
                  <c:v>49</c:v>
                </c:pt>
                <c:pt idx="24">
                  <c:v>44</c:v>
                </c:pt>
                <c:pt idx="25">
                  <c:v>678</c:v>
                </c:pt>
                <c:pt idx="26">
                  <c:v>122</c:v>
                </c:pt>
                <c:pt idx="27">
                  <c:v>115</c:v>
                </c:pt>
                <c:pt idx="28">
                  <c:v>77</c:v>
                </c:pt>
                <c:pt idx="29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A-44AE-44CB-8E33-D385BCDE1F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377728"/>
        <c:axId val="162379264"/>
      </c:barChart>
      <c:lineChart>
        <c:grouping val="standard"/>
        <c:varyColors val="0"/>
        <c:ser>
          <c:idx val="1"/>
          <c:order val="1"/>
          <c:tx>
            <c:strRef>
              <c:f>'Prichody dle st. prisl.'!$E$4</c:f>
              <c:strCache>
                <c:ptCount val="1"/>
                <c:pt idx="0">
                  <c:v>Příchody celkem</c:v>
                </c:pt>
              </c:strCache>
            </c:strRef>
          </c:tx>
          <c:spPr>
            <a:ln>
              <a:solidFill>
                <a:srgbClr val="708B39"/>
              </a:solidFill>
            </a:ln>
          </c:spPr>
          <c:marker>
            <c:spPr>
              <a:solidFill>
                <a:srgbClr val="708B39"/>
              </a:solidFill>
              <a:ln>
                <a:solidFill>
                  <a:srgbClr val="708B39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multiLvlStrRef>
              <c:f>'Prichody dle st. prisl.'!$B$5:$C$14</c:f>
              <c:multiLvlStrCache>
                <c:ptCount val="10"/>
                <c:lvl>
                  <c:pt idx="0">
                    <c:v>Ukrajina</c:v>
                  </c:pt>
                  <c:pt idx="1">
                    <c:v>Afghánistán</c:v>
                  </c:pt>
                  <c:pt idx="2">
                    <c:v>Moldavsko</c:v>
                  </c:pt>
                  <c:pt idx="3">
                    <c:v>Slovensko</c:v>
                  </c:pt>
                  <c:pt idx="4">
                    <c:v>Indie</c:v>
                  </c:pt>
                  <c:pt idx="5">
                    <c:v>Ukrajina</c:v>
                  </c:pt>
                  <c:pt idx="6">
                    <c:v>Moldavsko</c:v>
                  </c:pt>
                  <c:pt idx="7">
                    <c:v>Rumunsko</c:v>
                  </c:pt>
                  <c:pt idx="8">
                    <c:v>Vietnam</c:v>
                  </c:pt>
                  <c:pt idx="9">
                    <c:v>Indie</c:v>
                  </c:pt>
                </c:lvl>
                <c:lvl>
                  <c:pt idx="0">
                    <c:v>2000</c:v>
                  </c:pt>
                  <c:pt idx="5">
                    <c:v>2001</c:v>
                  </c:pt>
                </c:lvl>
              </c:multiLvlStrCache>
            </c:multiLvlStrRef>
          </c:cat>
          <c:val>
            <c:numRef>
              <c:f>'Prichody dle st. prisl.'!$E$55:$E$84</c:f>
              <c:numCache>
                <c:formatCode>General</c:formatCode>
                <c:ptCount val="30"/>
                <c:pt idx="0">
                  <c:v>683</c:v>
                </c:pt>
                <c:pt idx="5">
                  <c:v>582</c:v>
                </c:pt>
                <c:pt idx="10">
                  <c:v>580</c:v>
                </c:pt>
                <c:pt idx="15">
                  <c:v>623</c:v>
                </c:pt>
                <c:pt idx="20">
                  <c:v>1097</c:v>
                </c:pt>
                <c:pt idx="25">
                  <c:v>1440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B-44AE-44CB-8E33-D385BCDE1F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2377728"/>
        <c:axId val="162379264"/>
      </c:lineChart>
      <c:catAx>
        <c:axId val="162377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162379264"/>
        <c:crosses val="autoZero"/>
        <c:auto val="1"/>
        <c:lblAlgn val="ctr"/>
        <c:lblOffset val="100"/>
        <c:noMultiLvlLbl val="0"/>
      </c:catAx>
      <c:valAx>
        <c:axId val="162379264"/>
        <c:scaling>
          <c:orientation val="minMax"/>
          <c:max val="4000"/>
          <c:min val="0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162377728"/>
        <c:crosses val="autoZero"/>
        <c:crossBetween val="between"/>
        <c:majorUnit val="500"/>
        <c:minorUnit val="500"/>
      </c:valAx>
    </c:plotArea>
    <c:legend>
      <c:legendPos val="b"/>
      <c:layout>
        <c:manualLayout>
          <c:xMode val="edge"/>
          <c:yMode val="edge"/>
          <c:x val="9.4837403123790881E-2"/>
          <c:y val="0.93833610902257947"/>
          <c:w val="0.87926176949400314"/>
          <c:h val="6.1663813762410147E-2"/>
        </c:manualLayout>
      </c:layout>
      <c:overlay val="0"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33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1.5387647799596473E-2"/>
                  <c:y val="-6.0285265031106865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Ukrajina
39%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1B3-4764-A5D2-58404B5550A2}"/>
                </c:ext>
              </c:extLst>
            </c:dLbl>
            <c:dLbl>
              <c:idx val="1"/>
              <c:layout>
                <c:manualLayout>
                  <c:x val="2.3777006076939874E-2"/>
                  <c:y val="1.3339181008680258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Čína
14%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1B3-4764-A5D2-58404B5550A2}"/>
                </c:ext>
              </c:extLst>
            </c:dLbl>
            <c:dLbl>
              <c:idx val="2"/>
              <c:layout>
                <c:manualLayout>
                  <c:x val="1.4411473075669463E-2"/>
                  <c:y val="-1.13047076012051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Kuba
6%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1B3-4764-A5D2-58404B5550A2}"/>
                </c:ext>
              </c:extLst>
            </c:dLbl>
            <c:dLbl>
              <c:idx val="3"/>
              <c:layout>
                <c:manualLayout>
                  <c:x val="3.2341298252259815E-2"/>
                  <c:y val="3.1336289908445933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Sýrie </a:t>
                    </a:r>
                  </a:p>
                  <a:p>
                    <a:r>
                      <a:rPr lang="en-US" sz="1200"/>
                      <a:t>4%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1B3-4764-A5D2-58404B5550A2}"/>
                </c:ext>
              </c:extLst>
            </c:dLbl>
            <c:dLbl>
              <c:idx val="4"/>
              <c:layout>
                <c:manualLayout>
                  <c:x val="4.6714352783672149E-2"/>
                  <c:y val="4.6989424680596248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Gruzie
4%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1B3-4764-A5D2-58404B5550A2}"/>
                </c:ext>
              </c:extLst>
            </c:dLbl>
            <c:dLbl>
              <c:idx val="5"/>
              <c:layout>
                <c:manualLayout>
                  <c:x val="5.1301028562305936E-2"/>
                  <c:y val="5.6955787956028715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Irák
4%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1B3-4764-A5D2-58404B5550A2}"/>
                </c:ext>
              </c:extLst>
            </c:dLbl>
            <c:dLbl>
              <c:idx val="6"/>
              <c:layout>
                <c:manualLayout>
                  <c:x val="6.0539265541371401E-2"/>
                  <c:y val="0.1028014566437352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Vietnam
3%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1B3-4764-A5D2-58404B5550A2}"/>
                </c:ext>
              </c:extLst>
            </c:dLbl>
            <c:dLbl>
              <c:idx val="7"/>
              <c:layout>
                <c:manualLayout>
                  <c:x val="3.4209554938521645E-2"/>
                  <c:y val="5.934827181113652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err="1"/>
                      <a:t>Arménie</a:t>
                    </a:r>
                    <a:endParaRPr lang="en-US" sz="1200" dirty="0"/>
                  </a:p>
                  <a:p>
                    <a:r>
                      <a:rPr lang="en-US" sz="1200" dirty="0"/>
                      <a:t>3%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1B3-4764-A5D2-58404B5550A2}"/>
                </c:ext>
              </c:extLst>
            </c:dLbl>
            <c:dLbl>
              <c:idx val="8"/>
              <c:layout>
                <c:manualLayout>
                  <c:x val="-1.1189467648957266E-2"/>
                  <c:y val="3.4758014989903413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Jemen 
2%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1B3-4764-A5D2-58404B5550A2}"/>
                </c:ext>
              </c:extLst>
            </c:dLbl>
            <c:dLbl>
              <c:idx val="9"/>
              <c:layout>
                <c:manualLayout>
                  <c:x val="3.2746131936102848E-4"/>
                  <c:y val="-3.7524262319134763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Kyrgyzstán
2%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1B3-4764-A5D2-58404B5550A2}"/>
                </c:ext>
              </c:extLst>
            </c:dLbl>
            <c:dLbl>
              <c:idx val="10"/>
              <c:layout>
                <c:manualLayout>
                  <c:x val="0"/>
                  <c:y val="-0.1088130842663669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Moldavsko
2%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1B3-4764-A5D2-58404B5550A2}"/>
                </c:ext>
              </c:extLst>
            </c:dLbl>
            <c:dLbl>
              <c:idx val="11"/>
              <c:layout>
                <c:manualLayout>
                  <c:x val="2.9641901324911298E-3"/>
                  <c:y val="-3.8195048468971371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Turecko
2%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1B3-4764-A5D2-58404B5550A2}"/>
                </c:ext>
              </c:extLst>
            </c:dLbl>
            <c:dLbl>
              <c:idx val="12"/>
              <c:layout>
                <c:manualLayout>
                  <c:x val="5.1255515406728312E-2"/>
                  <c:y val="-0.10444541949880307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Alžírsko
2%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1B3-4764-A5D2-58404B5550A2}"/>
                </c:ext>
              </c:extLst>
            </c:dLbl>
            <c:dLbl>
              <c:idx val="13"/>
              <c:layout>
                <c:manualLayout>
                  <c:x val="5.4013029132737485E-2"/>
                  <c:y val="-7.5694658303642665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o</a:t>
                    </a:r>
                    <a:r>
                      <a:rPr lang="en-US"/>
                      <a:t>statní 
13%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1B3-4764-A5D2-58404B5550A2}"/>
                </c:ext>
              </c:extLst>
            </c:dLbl>
            <c:dLbl>
              <c:idx val="14"/>
              <c:layout>
                <c:manualLayout>
                  <c:x val="7.3599231468615439E-2"/>
                  <c:y val="-7.423528955432297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1B3-4764-A5D2-58404B5550A2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multiLvlStrRef>
              <c:f>Tab_hodnot!$A$29:$B$42</c:f>
              <c:multiLvlStrCache>
                <c:ptCount val="14"/>
                <c:lvl>
                  <c:pt idx="0">
                    <c:v>(79)</c:v>
                  </c:pt>
                  <c:pt idx="1">
                    <c:v>(28)</c:v>
                  </c:pt>
                  <c:pt idx="2">
                    <c:v>(13)</c:v>
                  </c:pt>
                  <c:pt idx="3">
                    <c:v>(9)</c:v>
                  </c:pt>
                  <c:pt idx="4">
                    <c:v>(8)</c:v>
                  </c:pt>
                  <c:pt idx="5">
                    <c:v>(8)</c:v>
                  </c:pt>
                  <c:pt idx="6">
                    <c:v>(6)</c:v>
                  </c:pt>
                  <c:pt idx="7">
                    <c:v>(5)</c:v>
                  </c:pt>
                  <c:pt idx="8">
                    <c:v>(4)</c:v>
                  </c:pt>
                  <c:pt idx="9">
                    <c:v>(4)</c:v>
                  </c:pt>
                  <c:pt idx="10">
                    <c:v>(4)</c:v>
                  </c:pt>
                  <c:pt idx="11">
                    <c:v>(4)</c:v>
                  </c:pt>
                  <c:pt idx="12">
                    <c:v>(3)</c:v>
                  </c:pt>
                  <c:pt idx="13">
                    <c:v>(26)</c:v>
                  </c:pt>
                </c:lvl>
                <c:lvl>
                  <c:pt idx="0">
                    <c:v>Ukrajina</c:v>
                  </c:pt>
                  <c:pt idx="1">
                    <c:v>Čína</c:v>
                  </c:pt>
                  <c:pt idx="2">
                    <c:v>Kuba</c:v>
                  </c:pt>
                  <c:pt idx="3">
                    <c:v>Sýrie</c:v>
                  </c:pt>
                  <c:pt idx="4">
                    <c:v>Gruzie</c:v>
                  </c:pt>
                  <c:pt idx="5">
                    <c:v>Irák</c:v>
                  </c:pt>
                  <c:pt idx="6">
                    <c:v>Vietnam</c:v>
                  </c:pt>
                  <c:pt idx="7">
                    <c:v>Arménie</c:v>
                  </c:pt>
                  <c:pt idx="8">
                    <c:v>Jemen</c:v>
                  </c:pt>
                  <c:pt idx="9">
                    <c:v>Kyrgyzstán</c:v>
                  </c:pt>
                  <c:pt idx="10">
                    <c:v>Moldavsko</c:v>
                  </c:pt>
                  <c:pt idx="11">
                    <c:v>Turecko</c:v>
                  </c:pt>
                  <c:pt idx="12">
                    <c:v>Alžírsko</c:v>
                  </c:pt>
                  <c:pt idx="13">
                    <c:v>ostatní</c:v>
                  </c:pt>
                </c:lvl>
              </c:multiLvlStrCache>
            </c:multiLvlStrRef>
          </c:cat>
          <c:val>
            <c:numRef>
              <c:f>Tab_hodnot!$C$29:$C$42</c:f>
              <c:numCache>
                <c:formatCode>#,##0</c:formatCode>
                <c:ptCount val="14"/>
                <c:pt idx="0">
                  <c:v>79</c:v>
                </c:pt>
                <c:pt idx="1">
                  <c:v>28</c:v>
                </c:pt>
                <c:pt idx="2">
                  <c:v>13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6</c:v>
                </c:pt>
                <c:pt idx="7">
                  <c:v>5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3</c:v>
                </c:pt>
                <c:pt idx="13" formatCode="General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1B3-4764-A5D2-58404B5550A2}"/>
            </c:ext>
          </c:extLst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multiLvlStrRef>
              <c:f>Tab_hodnot!$A$29:$B$42</c:f>
              <c:multiLvlStrCache>
                <c:ptCount val="14"/>
                <c:lvl>
                  <c:pt idx="0">
                    <c:v>(79)</c:v>
                  </c:pt>
                  <c:pt idx="1">
                    <c:v>(28)</c:v>
                  </c:pt>
                  <c:pt idx="2">
                    <c:v>(13)</c:v>
                  </c:pt>
                  <c:pt idx="3">
                    <c:v>(9)</c:v>
                  </c:pt>
                  <c:pt idx="4">
                    <c:v>(8)</c:v>
                  </c:pt>
                  <c:pt idx="5">
                    <c:v>(8)</c:v>
                  </c:pt>
                  <c:pt idx="6">
                    <c:v>(6)</c:v>
                  </c:pt>
                  <c:pt idx="7">
                    <c:v>(5)</c:v>
                  </c:pt>
                  <c:pt idx="8">
                    <c:v>(4)</c:v>
                  </c:pt>
                  <c:pt idx="9">
                    <c:v>(4)</c:v>
                  </c:pt>
                  <c:pt idx="10">
                    <c:v>(4)</c:v>
                  </c:pt>
                  <c:pt idx="11">
                    <c:v>(4)</c:v>
                  </c:pt>
                  <c:pt idx="12">
                    <c:v>(3)</c:v>
                  </c:pt>
                  <c:pt idx="13">
                    <c:v>(26)</c:v>
                  </c:pt>
                </c:lvl>
                <c:lvl>
                  <c:pt idx="0">
                    <c:v>Ukrajina</c:v>
                  </c:pt>
                  <c:pt idx="1">
                    <c:v>Čína</c:v>
                  </c:pt>
                  <c:pt idx="2">
                    <c:v>Kuba</c:v>
                  </c:pt>
                  <c:pt idx="3">
                    <c:v>Sýrie</c:v>
                  </c:pt>
                  <c:pt idx="4">
                    <c:v>Gruzie</c:v>
                  </c:pt>
                  <c:pt idx="5">
                    <c:v>Irák</c:v>
                  </c:pt>
                  <c:pt idx="6">
                    <c:v>Vietnam</c:v>
                  </c:pt>
                  <c:pt idx="7">
                    <c:v>Arménie</c:v>
                  </c:pt>
                  <c:pt idx="8">
                    <c:v>Jemen</c:v>
                  </c:pt>
                  <c:pt idx="9">
                    <c:v>Kyrgyzstán</c:v>
                  </c:pt>
                  <c:pt idx="10">
                    <c:v>Moldavsko</c:v>
                  </c:pt>
                  <c:pt idx="11">
                    <c:v>Turecko</c:v>
                  </c:pt>
                  <c:pt idx="12">
                    <c:v>Alžírsko</c:v>
                  </c:pt>
                  <c:pt idx="13">
                    <c:v>ostatní</c:v>
                  </c:pt>
                </c:lvl>
              </c:multiLvlStrCache>
            </c:multiLvlStrRef>
          </c:cat>
          <c:val>
            <c:numRef>
              <c:f>Tab_hodnot!$D$29:$D$42</c:f>
              <c:numCache>
                <c:formatCode>0.0%</c:formatCode>
                <c:ptCount val="14"/>
                <c:pt idx="0">
                  <c:v>0.39303482587064675</c:v>
                </c:pt>
                <c:pt idx="1">
                  <c:v>0.13930348258706468</c:v>
                </c:pt>
                <c:pt idx="2">
                  <c:v>6.4676616915422883E-2</c:v>
                </c:pt>
                <c:pt idx="3">
                  <c:v>4.4776119402985072E-2</c:v>
                </c:pt>
                <c:pt idx="4">
                  <c:v>3.9800995024875621E-2</c:v>
                </c:pt>
                <c:pt idx="5">
                  <c:v>3.9800995024875621E-2</c:v>
                </c:pt>
                <c:pt idx="6">
                  <c:v>2.9850746268656716E-2</c:v>
                </c:pt>
                <c:pt idx="7">
                  <c:v>2.4875621890547265E-2</c:v>
                </c:pt>
                <c:pt idx="8">
                  <c:v>1.9900497512437811E-2</c:v>
                </c:pt>
                <c:pt idx="9">
                  <c:v>1.9900497512437811E-2</c:v>
                </c:pt>
                <c:pt idx="10">
                  <c:v>1.9900497512437811E-2</c:v>
                </c:pt>
                <c:pt idx="11">
                  <c:v>1.9900497512437811E-2</c:v>
                </c:pt>
                <c:pt idx="12">
                  <c:v>1.4925373134328358E-2</c:v>
                </c:pt>
                <c:pt idx="13">
                  <c:v>0.12935323383084577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1B3-4764-A5D2-58404B5550A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4333858267716533"/>
          <c:y val="5.5860342880273021E-2"/>
          <c:w val="0.14620390098296718"/>
          <c:h val="0.89804428262164859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3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917277709884087E-2"/>
          <c:y val="9.0971362422337762E-2"/>
          <c:w val="0.70498926045254229"/>
          <c:h val="0.87758854537654396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2.4536292394055741E-2"/>
                  <c:y val="-1.6743253247190296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U</a:t>
                    </a:r>
                    <a:r>
                      <a:rPr lang="en-US"/>
                      <a:t>krajina
46%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452-41BB-9B5B-DD32AAED04A1}"/>
                </c:ext>
              </c:extLst>
            </c:dLbl>
            <c:dLbl>
              <c:idx val="1"/>
              <c:layout>
                <c:manualLayout>
                  <c:x val="3.9698366848127983E-2"/>
                  <c:y val="9.9619599055570328E-4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S</a:t>
                    </a:r>
                    <a:r>
                      <a:rPr lang="en-US"/>
                      <a:t>ýrie
15%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452-41BB-9B5B-DD32AAED04A1}"/>
                </c:ext>
              </c:extLst>
            </c:dLbl>
            <c:dLbl>
              <c:idx val="2"/>
              <c:layout>
                <c:manualLayout>
                  <c:x val="2.0584033692553832E-2"/>
                  <c:y val="-2.9505626865135009E-3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A</a:t>
                    </a:r>
                    <a:r>
                      <a:rPr lang="en-US"/>
                      <a:t>lžírsko
7%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452-41BB-9B5B-DD32AAED04A1}"/>
                </c:ext>
              </c:extLst>
            </c:dLbl>
            <c:dLbl>
              <c:idx val="3"/>
              <c:layout>
                <c:manualLayout>
                  <c:x val="3.3212881065220162E-2"/>
                  <c:y val="4.1728112753029158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B</a:t>
                    </a:r>
                    <a:r>
                      <a:rPr lang="en-US"/>
                      <a:t>osna a Hercegovina
6%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452-41BB-9B5B-DD32AAED04A1}"/>
                </c:ext>
              </c:extLst>
            </c:dLbl>
            <c:dLbl>
              <c:idx val="4"/>
              <c:layout>
                <c:manualLayout>
                  <c:x val="-1.2211258934192497E-2"/>
                  <c:y val="-3.7912920486725711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V</a:t>
                    </a:r>
                    <a:r>
                      <a:rPr lang="en-US"/>
                      <a:t>ietnam
5%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452-41BB-9B5B-DD32AAED04A1}"/>
                </c:ext>
              </c:extLst>
            </c:dLbl>
            <c:dLbl>
              <c:idx val="5"/>
              <c:layout>
                <c:manualLayout>
                  <c:x val="1.6060715476058215E-3"/>
                  <c:y val="-0.11024188527237946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A</a:t>
                    </a:r>
                    <a:r>
                      <a:rPr lang="en-US"/>
                      <a:t>fghánistán
3%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452-41BB-9B5B-DD32AAED04A1}"/>
                </c:ext>
              </c:extLst>
            </c:dLbl>
            <c:dLbl>
              <c:idx val="6"/>
              <c:layout>
                <c:manualLayout>
                  <c:x val="7.617556382624153E-3"/>
                  <c:y val="-2.6454424746747536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M</a:t>
                    </a:r>
                    <a:r>
                      <a:rPr lang="en-US"/>
                      <a:t>oldavsko
3%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452-41BB-9B5B-DD32AAED04A1}"/>
                </c:ext>
              </c:extLst>
            </c:dLbl>
            <c:dLbl>
              <c:idx val="7"/>
              <c:layout>
                <c:manualLayout>
                  <c:x val="1.6240325149057513E-2"/>
                  <c:y val="-6.0196080229646814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N</a:t>
                    </a:r>
                    <a:r>
                      <a:rPr lang="en-US"/>
                      <a:t>igérie
3%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452-41BB-9B5B-DD32AAED04A1}"/>
                </c:ext>
              </c:extLst>
            </c:dLbl>
            <c:dLbl>
              <c:idx val="8"/>
              <c:layout>
                <c:manualLayout>
                  <c:x val="5.2821445765285337E-2"/>
                  <c:y val="-8.4255599271603018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U</a:t>
                    </a:r>
                    <a:r>
                      <a:rPr lang="en-US"/>
                      <a:t>zbekistán
3%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452-41BB-9B5B-DD32AAED04A1}"/>
                </c:ext>
              </c:extLst>
            </c:dLbl>
            <c:dLbl>
              <c:idx val="9"/>
              <c:layout>
                <c:manualLayout>
                  <c:x val="3.9588152244917178E-2"/>
                  <c:y val="-4.9315068493150684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o</a:t>
                    </a:r>
                    <a:r>
                      <a:rPr lang="en-US"/>
                      <a:t>statní
9%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452-41BB-9B5B-DD32AAED04A1}"/>
                </c:ext>
              </c:extLst>
            </c:dLbl>
            <c:dLbl>
              <c:idx val="10"/>
              <c:layout>
                <c:manualLayout>
                  <c:x val="4.4286279161724E-2"/>
                  <c:y val="-0.1059829059829059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452-41BB-9B5B-DD32AAED04A1}"/>
                </c:ext>
              </c:extLst>
            </c:dLbl>
            <c:dLbl>
              <c:idx val="11"/>
              <c:layout>
                <c:manualLayout>
                  <c:x val="5.6939501779359296E-2"/>
                  <c:y val="-5.811965811965810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452-41BB-9B5B-DD32AAED04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multiLvlStrRef>
              <c:f>List1!$E$3:$F$12</c:f>
              <c:multiLvlStrCache>
                <c:ptCount val="10"/>
                <c:lvl>
                  <c:pt idx="0">
                    <c:v>(31)</c:v>
                  </c:pt>
                  <c:pt idx="1">
                    <c:v>(10)</c:v>
                  </c:pt>
                  <c:pt idx="2">
                    <c:v>(5)</c:v>
                  </c:pt>
                  <c:pt idx="3">
                    <c:v>(4)</c:v>
                  </c:pt>
                  <c:pt idx="4">
                    <c:v>(3)</c:v>
                  </c:pt>
                  <c:pt idx="5">
                    <c:v>(2)</c:v>
                  </c:pt>
                  <c:pt idx="6">
                    <c:v>(2)</c:v>
                  </c:pt>
                  <c:pt idx="7">
                    <c:v>(2)</c:v>
                  </c:pt>
                  <c:pt idx="8">
                    <c:v>(2)</c:v>
                  </c:pt>
                  <c:pt idx="9">
                    <c:v>(6)</c:v>
                  </c:pt>
                </c:lvl>
                <c:lvl>
                  <c:pt idx="0">
                    <c:v>Ukrajina</c:v>
                  </c:pt>
                  <c:pt idx="1">
                    <c:v>Sýrie</c:v>
                  </c:pt>
                  <c:pt idx="2">
                    <c:v>Alžírsko</c:v>
                  </c:pt>
                  <c:pt idx="3">
                    <c:v>Bosna a Hercegovina</c:v>
                  </c:pt>
                  <c:pt idx="4">
                    <c:v>Vietnam</c:v>
                  </c:pt>
                  <c:pt idx="5">
                    <c:v>Afghánistán</c:v>
                  </c:pt>
                  <c:pt idx="6">
                    <c:v>Moldavsko</c:v>
                  </c:pt>
                  <c:pt idx="7">
                    <c:v>Nigérie</c:v>
                  </c:pt>
                  <c:pt idx="8">
                    <c:v>Uzbekistán</c:v>
                  </c:pt>
                  <c:pt idx="9">
                    <c:v>ostatní</c:v>
                  </c:pt>
                </c:lvl>
              </c:multiLvlStrCache>
            </c:multiLvlStrRef>
          </c:cat>
          <c:val>
            <c:numRef>
              <c:f>List1!$G$3:$G$12</c:f>
              <c:numCache>
                <c:formatCode>#,##0</c:formatCode>
                <c:ptCount val="10"/>
                <c:pt idx="0">
                  <c:v>31</c:v>
                </c:pt>
                <c:pt idx="1">
                  <c:v>10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 formatCode="General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452-41BB-9B5B-DD32AAED04A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4981496530015599"/>
          <c:y val="3.0928543114314911E-2"/>
          <c:w val="0.14069511773661739"/>
          <c:h val="0.94093809135125384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052326427381014E-2"/>
          <c:y val="5.9523947925847066E-2"/>
          <c:w val="0.86175244478513369"/>
          <c:h val="0.78333515470413551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cerven04!$A$129</c:f>
              <c:strCache>
                <c:ptCount val="1"/>
                <c:pt idx="0">
                  <c:v>průměr. evid. stav</c:v>
                </c:pt>
              </c:strCache>
            </c:strRef>
          </c:tx>
          <c:spPr>
            <a:solidFill>
              <a:srgbClr val="217DB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cerven04!$B$128:$M$128</c:f>
              <c:numCache>
                <c:formatCode>mmmm\ yy</c:formatCode>
                <c:ptCount val="12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</c:numCache>
            </c:numRef>
          </c:cat>
          <c:val>
            <c:numRef>
              <c:f>cerven04!$B$129:$M$129</c:f>
              <c:numCache>
                <c:formatCode>#,##0</c:formatCode>
                <c:ptCount val="12"/>
                <c:pt idx="0">
                  <c:v>63</c:v>
                </c:pt>
                <c:pt idx="1">
                  <c:v>58</c:v>
                </c:pt>
                <c:pt idx="2">
                  <c:v>88</c:v>
                </c:pt>
                <c:pt idx="3">
                  <c:v>96</c:v>
                </c:pt>
                <c:pt idx="4">
                  <c:v>79</c:v>
                </c:pt>
                <c:pt idx="5">
                  <c:v>53</c:v>
                </c:pt>
                <c:pt idx="6">
                  <c:v>41</c:v>
                </c:pt>
                <c:pt idx="7">
                  <c:v>35</c:v>
                </c:pt>
                <c:pt idx="8">
                  <c:v>40</c:v>
                </c:pt>
                <c:pt idx="9">
                  <c:v>41</c:v>
                </c:pt>
                <c:pt idx="10">
                  <c:v>55</c:v>
                </c:pt>
                <c:pt idx="11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D9-4145-AD63-096C1A0419A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32847104"/>
        <c:axId val="132848640"/>
      </c:barChart>
      <c:barChart>
        <c:barDir val="col"/>
        <c:grouping val="clustered"/>
        <c:varyColors val="0"/>
        <c:ser>
          <c:idx val="1"/>
          <c:order val="2"/>
          <c:tx>
            <c:strRef>
              <c:f>'cerven04 fyz'!$A$129</c:f>
              <c:strCache>
                <c:ptCount val="1"/>
                <c:pt idx="0">
                  <c:v>průměr. fyz. stav</c:v>
                </c:pt>
              </c:strCache>
            </c:strRef>
          </c:tx>
          <c:spPr>
            <a:solidFill>
              <a:srgbClr val="BE4D4A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'cerven04 fyz'!$B$128:$M$128</c:f>
              <c:numCache>
                <c:formatCode>mmmm\ yy</c:formatCode>
                <c:ptCount val="12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</c:numCache>
            </c:numRef>
          </c:cat>
          <c:val>
            <c:numRef>
              <c:f>'cerven04 fyz'!$B$129:$M$129</c:f>
              <c:numCache>
                <c:formatCode>#,##0</c:formatCode>
                <c:ptCount val="12"/>
                <c:pt idx="0">
                  <c:v>61</c:v>
                </c:pt>
                <c:pt idx="1">
                  <c:v>55</c:v>
                </c:pt>
                <c:pt idx="2">
                  <c:v>85</c:v>
                </c:pt>
                <c:pt idx="3">
                  <c:v>91</c:v>
                </c:pt>
                <c:pt idx="4">
                  <c:v>74</c:v>
                </c:pt>
                <c:pt idx="5">
                  <c:v>46</c:v>
                </c:pt>
                <c:pt idx="6">
                  <c:v>40</c:v>
                </c:pt>
                <c:pt idx="7">
                  <c:v>35</c:v>
                </c:pt>
                <c:pt idx="8">
                  <c:v>38</c:v>
                </c:pt>
                <c:pt idx="9">
                  <c:v>40</c:v>
                </c:pt>
                <c:pt idx="10">
                  <c:v>53</c:v>
                </c:pt>
                <c:pt idx="1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D9-4145-AD63-096C1A0419A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32858624"/>
        <c:axId val="132860160"/>
      </c:barChart>
      <c:lineChart>
        <c:grouping val="standard"/>
        <c:varyColors val="0"/>
        <c:ser>
          <c:idx val="0"/>
          <c:order val="1"/>
          <c:tx>
            <c:v>prům. kapacita</c:v>
          </c:tx>
          <c:spPr>
            <a:ln w="25400"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dLbls>
            <c:delete val="1"/>
          </c:dLbls>
          <c:cat>
            <c:numRef>
              <c:f>cerven04!$B$128:$M$128</c:f>
              <c:numCache>
                <c:formatCode>mmmm\ yy</c:formatCode>
                <c:ptCount val="12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</c:numCache>
            </c:numRef>
          </c:cat>
          <c:val>
            <c:numRef>
              <c:f>List1!$B$11:$M$11</c:f>
              <c:numCache>
                <c:formatCode>General</c:formatCode>
                <c:ptCount val="12"/>
                <c:pt idx="0">
                  <c:v>247</c:v>
                </c:pt>
                <c:pt idx="1">
                  <c:v>221</c:v>
                </c:pt>
                <c:pt idx="2">
                  <c:v>127</c:v>
                </c:pt>
                <c:pt idx="3">
                  <c:v>175</c:v>
                </c:pt>
                <c:pt idx="4">
                  <c:v>247</c:v>
                </c:pt>
                <c:pt idx="5">
                  <c:v>247</c:v>
                </c:pt>
                <c:pt idx="6">
                  <c:v>150</c:v>
                </c:pt>
                <c:pt idx="7">
                  <c:v>109</c:v>
                </c:pt>
                <c:pt idx="8">
                  <c:v>98</c:v>
                </c:pt>
                <c:pt idx="9">
                  <c:v>204</c:v>
                </c:pt>
                <c:pt idx="10">
                  <c:v>247</c:v>
                </c:pt>
                <c:pt idx="11">
                  <c:v>247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FD9-4145-AD63-096C1A0419A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2847104"/>
        <c:axId val="132848640"/>
      </c:lineChart>
      <c:catAx>
        <c:axId val="132847104"/>
        <c:scaling>
          <c:orientation val="minMax"/>
        </c:scaling>
        <c:delete val="0"/>
        <c:axPos val="b"/>
        <c:numFmt formatCode="mmm/\ yyyy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200" kern="1200" spc="-100" baseline="0"/>
            </a:pPr>
            <a:endParaRPr lang="cs-CZ"/>
          </a:p>
        </c:txPr>
        <c:crossAx val="13284864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32848640"/>
        <c:scaling>
          <c:orientation val="minMax"/>
          <c:max val="275"/>
          <c:min val="0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132847104"/>
        <c:crosses val="autoZero"/>
        <c:crossBetween val="between"/>
        <c:majorUnit val="25"/>
        <c:minorUnit val="25"/>
      </c:valAx>
      <c:catAx>
        <c:axId val="132858624"/>
        <c:scaling>
          <c:orientation val="minMax"/>
        </c:scaling>
        <c:delete val="1"/>
        <c:axPos val="b"/>
        <c:numFmt formatCode="mmmm\ yy" sourceLinked="1"/>
        <c:majorTickMark val="out"/>
        <c:minorTickMark val="none"/>
        <c:tickLblPos val="none"/>
        <c:crossAx val="132860160"/>
        <c:crosses val="autoZero"/>
        <c:auto val="0"/>
        <c:lblAlgn val="ctr"/>
        <c:lblOffset val="100"/>
        <c:noMultiLvlLbl val="0"/>
      </c:catAx>
      <c:valAx>
        <c:axId val="1328601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328586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8177195592486423"/>
          <c:y val="0.93095463067117223"/>
          <c:w val="0.64823429329398985"/>
          <c:h val="5.2380952380951973E-2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162037994306337E-2"/>
          <c:y val="3.8560411311053984E-2"/>
          <c:w val="0.89385523626008312"/>
          <c:h val="0.79177377892030854"/>
        </c:manualLayout>
      </c:layout>
      <c:barChart>
        <c:barDir val="col"/>
        <c:grouping val="stacked"/>
        <c:varyColors val="0"/>
        <c:ser>
          <c:idx val="3"/>
          <c:order val="0"/>
          <c:tx>
            <c:strRef>
              <c:f>'C:\Users\jviedenska\Documents\Dokumenty\GRAF 2015\[Kap  prumer 2015-vytíženost ZAST.xlsx]cervenZASTevid PřS'!$A$187</c:f>
              <c:strCache>
                <c:ptCount val="1"/>
                <c:pt idx="0">
                  <c:v>průměr. evid. stav</c:v>
                </c:pt>
              </c:strCache>
            </c:strRef>
          </c:tx>
          <c:spPr>
            <a:solidFill>
              <a:srgbClr val="4F81DE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'C:\Users\jviedenska\Documents\Dokumenty\GRAF 2015\[Kap  prumer 2015-vytíženost ZAST.xlsx]cervenZASTevid PřS'!$B$187:$M$187</c:f>
              <c:numCache>
                <c:formatCode>General</c:formatCode>
                <c:ptCount val="12"/>
                <c:pt idx="0">
                  <c:v>62</c:v>
                </c:pt>
                <c:pt idx="1">
                  <c:v>57</c:v>
                </c:pt>
                <c:pt idx="2">
                  <c:v>86</c:v>
                </c:pt>
                <c:pt idx="3">
                  <c:v>94</c:v>
                </c:pt>
                <c:pt idx="4">
                  <c:v>77</c:v>
                </c:pt>
                <c:pt idx="5">
                  <c:v>49</c:v>
                </c:pt>
                <c:pt idx="6">
                  <c:v>41</c:v>
                </c:pt>
                <c:pt idx="7">
                  <c:v>35</c:v>
                </c:pt>
                <c:pt idx="8">
                  <c:v>40</c:v>
                </c:pt>
                <c:pt idx="9">
                  <c:v>41</c:v>
                </c:pt>
                <c:pt idx="10">
                  <c:v>53</c:v>
                </c:pt>
                <c:pt idx="1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04-4903-9FD5-5EB82102BA3A}"/>
            </c:ext>
          </c:extLst>
        </c:ser>
        <c:ser>
          <c:idx val="1"/>
          <c:order val="1"/>
          <c:tx>
            <c:strRef>
              <c:f>'C:\Users\jviedenska\Documents\Dokumenty\GRAF 2015\[Kap  prumer 2015-vytíženost ZAST.xlsx]cerven04'!$A$33</c:f>
              <c:strCache>
                <c:ptCount val="1"/>
                <c:pt idx="0">
                  <c:v>průměr. stav v režimu ZZC</c:v>
                </c:pt>
              </c:strCache>
            </c:strRef>
          </c:tx>
          <c:spPr>
            <a:solidFill>
              <a:srgbClr val="38AE70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'C:\Users\jviedenska\Documents\Dokumenty\GRAF 2015\[Kap  prumer 2015-vytíženost ZAST.xlsx]cerven04'!$B$32:$M$32</c:f>
              <c:numCache>
                <c:formatCode>General</c:formatCode>
                <c:ptCount val="12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</c:numCache>
            </c:numRef>
          </c:cat>
          <c:val>
            <c:numRef>
              <c:f>'C:\Users\jviedenska\Documents\Dokumenty\GRAF 2015\[Kap  prumer 2015-vytíženost ZAST.xlsx]cerven04'!$B$33:$M$33</c:f>
              <c:numCache>
                <c:formatCode>General</c:formatCode>
                <c:ptCount val="12"/>
                <c:pt idx="1">
                  <c:v>51</c:v>
                </c:pt>
                <c:pt idx="2">
                  <c:v>41</c:v>
                </c:pt>
                <c:pt idx="3">
                  <c:v>15</c:v>
                </c:pt>
                <c:pt idx="6">
                  <c:v>99</c:v>
                </c:pt>
                <c:pt idx="7">
                  <c:v>184</c:v>
                </c:pt>
                <c:pt idx="8">
                  <c:v>153</c:v>
                </c:pt>
                <c:pt idx="9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04-4903-9FD5-5EB82102BA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1832320"/>
        <c:axId val="161854592"/>
      </c:barChart>
      <c:barChart>
        <c:barDir val="col"/>
        <c:grouping val="clustered"/>
        <c:varyColors val="0"/>
        <c:ser>
          <c:idx val="0"/>
          <c:order val="3"/>
          <c:tx>
            <c:strRef>
              <c:f>'C:\Users\jviedenska\Documents\Dokumenty\GRAF 2015\[Kap  prumer 2015-vytíženost ZAST.xlsx]cerven04 fyz'!$A$33</c:f>
              <c:strCache>
                <c:ptCount val="1"/>
                <c:pt idx="0">
                  <c:v>průměr. fyz. stav</c:v>
                </c:pt>
              </c:strCache>
            </c:strRef>
          </c:tx>
          <c:spPr>
            <a:solidFill>
              <a:srgbClr val="BE59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'C:\Users\jviedenska\Documents\Dokumenty\GRAF 2015\[Kap  prumer 2015-vytíženost ZAST.xlsx]cerven04 fyz'!$B$32:$M$32</c:f>
              <c:numCache>
                <c:formatCode>General</c:formatCode>
                <c:ptCount val="12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</c:numCache>
            </c:numRef>
          </c:cat>
          <c:val>
            <c:numRef>
              <c:f>'C:\Users\jviedenska\Documents\Dokumenty\GRAF 2015\[Kap  prumer 2015-vytíženost ZAST.xlsx]cerven04 fyz'!$B$33:$M$33</c:f>
              <c:numCache>
                <c:formatCode>General</c:formatCode>
                <c:ptCount val="12"/>
                <c:pt idx="0">
                  <c:v>59</c:v>
                </c:pt>
                <c:pt idx="1">
                  <c:v>54</c:v>
                </c:pt>
                <c:pt idx="2">
                  <c:v>83</c:v>
                </c:pt>
                <c:pt idx="3">
                  <c:v>89</c:v>
                </c:pt>
                <c:pt idx="4">
                  <c:v>72</c:v>
                </c:pt>
                <c:pt idx="5">
                  <c:v>45</c:v>
                </c:pt>
                <c:pt idx="6">
                  <c:v>40</c:v>
                </c:pt>
                <c:pt idx="7">
                  <c:v>34</c:v>
                </c:pt>
                <c:pt idx="8">
                  <c:v>38</c:v>
                </c:pt>
                <c:pt idx="9">
                  <c:v>40</c:v>
                </c:pt>
                <c:pt idx="10">
                  <c:v>52</c:v>
                </c:pt>
                <c:pt idx="11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04-4903-9FD5-5EB82102BA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1856128"/>
        <c:axId val="161857920"/>
      </c:barChart>
      <c:lineChart>
        <c:grouping val="standard"/>
        <c:varyColors val="0"/>
        <c:ser>
          <c:idx val="2"/>
          <c:order val="2"/>
          <c:tx>
            <c:v>prům. kapacita PřS</c:v>
          </c:tx>
          <c:spPr>
            <a:ln w="25400">
              <a:solidFill>
                <a:srgbClr val="923887"/>
              </a:solidFill>
            </a:ln>
          </c:spPr>
          <c:marker>
            <c:symbol val="none"/>
          </c:marker>
          <c:val>
            <c:numRef>
              <c:f>'C:\Users\jviedenska\Documents\Dokumenty\GRAF 2015\[Kap  prumer 2015-vytíženost ZAST.xlsx]List1'!$B$4:$M$4</c:f>
              <c:numCache>
                <c:formatCode>General</c:formatCode>
                <c:ptCount val="12"/>
                <c:pt idx="0">
                  <c:v>202</c:v>
                </c:pt>
                <c:pt idx="1">
                  <c:v>176</c:v>
                </c:pt>
                <c:pt idx="2">
                  <c:v>170</c:v>
                </c:pt>
                <c:pt idx="3">
                  <c:v>183</c:v>
                </c:pt>
                <c:pt idx="4">
                  <c:v>202</c:v>
                </c:pt>
                <c:pt idx="5">
                  <c:v>202</c:v>
                </c:pt>
                <c:pt idx="6">
                  <c:v>105</c:v>
                </c:pt>
                <c:pt idx="7">
                  <c:v>64</c:v>
                </c:pt>
                <c:pt idx="8">
                  <c:v>53</c:v>
                </c:pt>
                <c:pt idx="9">
                  <c:v>159</c:v>
                </c:pt>
                <c:pt idx="10">
                  <c:v>202</c:v>
                </c:pt>
                <c:pt idx="11">
                  <c:v>202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204-4903-9FD5-5EB82102BA3A}"/>
            </c:ext>
          </c:extLst>
        </c:ser>
        <c:ser>
          <c:idx val="4"/>
          <c:order val="4"/>
          <c:tx>
            <c:v>celkem</c:v>
          </c:tx>
          <c:spPr>
            <a:ln>
              <a:noFill/>
            </a:ln>
          </c:spPr>
          <c:marker>
            <c:symbol val="none"/>
          </c:marker>
          <c:dLbls>
            <c:dLbl>
              <c:idx val="11"/>
              <c:layout>
                <c:manualLayout>
                  <c:x val="-2.3631314242144402E-2"/>
                  <c:y val="-4.7009560822892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204-4903-9FD5-5EB82102BA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'C:\Users\jviedenska\Documents\Dokumenty\GRAF 2015\[Kap  prumer 2015-vytíženost ZAST.xlsx]List1'!$B$16:$M$16</c:f>
              <c:numCache>
                <c:formatCode>General</c:formatCode>
                <c:ptCount val="12"/>
                <c:pt idx="1">
                  <c:v>108</c:v>
                </c:pt>
                <c:pt idx="2">
                  <c:v>127</c:v>
                </c:pt>
                <c:pt idx="3">
                  <c:v>109</c:v>
                </c:pt>
                <c:pt idx="6">
                  <c:v>140</c:v>
                </c:pt>
                <c:pt idx="7">
                  <c:v>219</c:v>
                </c:pt>
                <c:pt idx="8">
                  <c:v>193</c:v>
                </c:pt>
                <c:pt idx="9">
                  <c:v>111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204-4903-9FD5-5EB82102BA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832320"/>
        <c:axId val="161854592"/>
      </c:lineChart>
      <c:catAx>
        <c:axId val="161832320"/>
        <c:scaling>
          <c:orientation val="minMax"/>
        </c:scaling>
        <c:delete val="0"/>
        <c:axPos val="b"/>
        <c:numFmt formatCode="mmm/yyyy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16185459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61854592"/>
        <c:scaling>
          <c:orientation val="minMax"/>
          <c:max val="25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161832320"/>
        <c:crosses val="autoZero"/>
        <c:crossBetween val="between"/>
        <c:majorUnit val="50"/>
        <c:minorUnit val="25"/>
      </c:valAx>
      <c:catAx>
        <c:axId val="1618561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61857920"/>
        <c:crosses val="autoZero"/>
        <c:auto val="0"/>
        <c:lblAlgn val="ctr"/>
        <c:lblOffset val="100"/>
        <c:noMultiLvlLbl val="0"/>
      </c:catAx>
      <c:valAx>
        <c:axId val="1618579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1856128"/>
        <c:crosses val="autoZero"/>
        <c:crossBetween val="between"/>
      </c:valAx>
    </c:plotArea>
    <c:legend>
      <c:legendPos val="b"/>
      <c:legendEntry>
        <c:idx val="4"/>
        <c:delete val="1"/>
      </c:legendEntry>
      <c:layout>
        <c:manualLayout>
          <c:xMode val="edge"/>
          <c:yMode val="edge"/>
          <c:x val="2.2926617455492841E-2"/>
          <c:y val="0.91667301502900289"/>
          <c:w val="0.95848892748588854"/>
          <c:h val="8.3326984970997844E-2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123592206157357E-2"/>
          <c:y val="6.4267352185089957E-2"/>
          <c:w val="0.90442993383724557"/>
          <c:h val="0.7686375321337095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cerven04!$A$153</c:f>
              <c:strCache>
                <c:ptCount val="1"/>
                <c:pt idx="0">
                  <c:v>průměr. evid. stav</c:v>
                </c:pt>
              </c:strCache>
            </c:strRef>
          </c:tx>
          <c:spPr>
            <a:solidFill>
              <a:srgbClr val="4F81DE"/>
            </a:solidFill>
          </c:spPr>
          <c:invertIfNegative val="0"/>
          <c:dLbls>
            <c:dLbl>
              <c:idx val="11"/>
              <c:layout>
                <c:manualLayout>
                  <c:x val="0"/>
                  <c:y val="-3.42759211653813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83B-432F-84DB-8440D8B650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cerven04!$B$152:$M$152</c:f>
              <c:numCache>
                <c:formatCode>mmmm\ yy</c:formatCode>
                <c:ptCount val="12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</c:numCache>
            </c:numRef>
          </c:cat>
          <c:val>
            <c:numRef>
              <c:f>cerven04!$B$153:$M$153</c:f>
              <c:numCache>
                <c:formatCode>#,##0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3B-432F-84DB-8440D8B65002}"/>
            </c:ext>
          </c:extLst>
        </c:ser>
        <c:ser>
          <c:idx val="2"/>
          <c:order val="1"/>
          <c:tx>
            <c:strRef>
              <c:f>'cerven04 fyz'!$A$153</c:f>
              <c:strCache>
                <c:ptCount val="1"/>
                <c:pt idx="0">
                  <c:v>průměr. fyz. stav</c:v>
                </c:pt>
              </c:strCache>
            </c:strRef>
          </c:tx>
          <c:spPr>
            <a:solidFill>
              <a:srgbClr val="BE5959"/>
            </a:solidFill>
          </c:spPr>
          <c:invertIfNegative val="0"/>
          <c:dLbls>
            <c:dLbl>
              <c:idx val="11"/>
              <c:layout>
                <c:manualLayout>
                  <c:x val="0"/>
                  <c:y val="2.05655526992287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3B-432F-84DB-8440D8B650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'cerven04 fyz'!$B$152:$M$152</c:f>
              <c:numCache>
                <c:formatCode>mmmm\ yy</c:formatCode>
                <c:ptCount val="12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</c:numCache>
            </c:numRef>
          </c:cat>
          <c:val>
            <c:numRef>
              <c:f>'cerven04 fyz'!$B$153:$M$153</c:f>
              <c:numCache>
                <c:formatCode>#,##0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3B-432F-84DB-8440D8B6500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61913088"/>
        <c:axId val="161918976"/>
      </c:barChart>
      <c:lineChart>
        <c:grouping val="standard"/>
        <c:varyColors val="0"/>
        <c:ser>
          <c:idx val="0"/>
          <c:order val="2"/>
          <c:tx>
            <c:v>prům. kapacita</c:v>
          </c:tx>
          <c:spPr>
            <a:ln w="25400"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dLbls>
            <c:delete val="1"/>
          </c:dLbls>
          <c:val>
            <c:numRef>
              <c:f>List1!$B$13:$M$13</c:f>
              <c:numCache>
                <c:formatCode>General</c:formatCode>
                <c:ptCount val="12"/>
                <c:pt idx="0">
                  <c:v>45</c:v>
                </c:pt>
                <c:pt idx="1">
                  <c:v>45</c:v>
                </c:pt>
                <c:pt idx="2">
                  <c:v>45</c:v>
                </c:pt>
                <c:pt idx="3">
                  <c:v>45</c:v>
                </c:pt>
                <c:pt idx="4">
                  <c:v>45</c:v>
                </c:pt>
                <c:pt idx="5">
                  <c:v>45</c:v>
                </c:pt>
                <c:pt idx="6">
                  <c:v>45</c:v>
                </c:pt>
                <c:pt idx="7">
                  <c:v>45</c:v>
                </c:pt>
                <c:pt idx="8">
                  <c:v>45</c:v>
                </c:pt>
                <c:pt idx="9">
                  <c:v>45</c:v>
                </c:pt>
                <c:pt idx="10">
                  <c:v>45</c:v>
                </c:pt>
                <c:pt idx="11">
                  <c:v>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83B-432F-84DB-8440D8B6500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1920512"/>
        <c:axId val="161922048"/>
      </c:lineChart>
      <c:catAx>
        <c:axId val="161913088"/>
        <c:scaling>
          <c:orientation val="minMax"/>
        </c:scaling>
        <c:delete val="0"/>
        <c:axPos val="b"/>
        <c:numFmt formatCode="mmm/yyyy" sourceLinked="0"/>
        <c:majorTickMark val="cross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16191897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61918976"/>
        <c:scaling>
          <c:orientation val="minMax"/>
          <c:max val="50"/>
          <c:min val="0"/>
        </c:scaling>
        <c:delete val="0"/>
        <c:axPos val="l"/>
        <c:numFmt formatCode="#,##0" sourceLinked="1"/>
        <c:majorTickMark val="cross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161913088"/>
        <c:crosses val="autoZero"/>
        <c:crossBetween val="between"/>
        <c:majorUnit val="5"/>
        <c:minorUnit val="5"/>
      </c:valAx>
      <c:catAx>
        <c:axId val="161920512"/>
        <c:scaling>
          <c:orientation val="minMax"/>
        </c:scaling>
        <c:delete val="1"/>
        <c:axPos val="b"/>
        <c:majorTickMark val="out"/>
        <c:minorTickMark val="none"/>
        <c:tickLblPos val="none"/>
        <c:crossAx val="161922048"/>
        <c:crosses val="autoZero"/>
        <c:auto val="0"/>
        <c:lblAlgn val="ctr"/>
        <c:lblOffset val="100"/>
        <c:noMultiLvlLbl val="0"/>
      </c:catAx>
      <c:valAx>
        <c:axId val="1619220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19205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916537867078809E-2"/>
          <c:y val="4.773269689737563E-2"/>
          <c:w val="0.84080370942813065"/>
          <c:h val="0.7947494033412957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cerven04!$A$121</c:f>
              <c:strCache>
                <c:ptCount val="1"/>
                <c:pt idx="0">
                  <c:v>průměr. evid. stav</c:v>
                </c:pt>
              </c:strCache>
            </c:strRef>
          </c:tx>
          <c:spPr>
            <a:solidFill>
              <a:srgbClr val="217DB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prumer04!$B$1:$M$1</c:f>
              <c:strCache>
                <c:ptCount val="12"/>
                <c:pt idx="0">
                  <c:v>I.2015</c:v>
                </c:pt>
                <c:pt idx="1">
                  <c:v>II.2015</c:v>
                </c:pt>
                <c:pt idx="2">
                  <c:v>III.2015</c:v>
                </c:pt>
                <c:pt idx="3">
                  <c:v>IV.2015</c:v>
                </c:pt>
                <c:pt idx="4">
                  <c:v>V.2015</c:v>
                </c:pt>
                <c:pt idx="5">
                  <c:v>VI.2015</c:v>
                </c:pt>
                <c:pt idx="6">
                  <c:v>VII.2015</c:v>
                </c:pt>
                <c:pt idx="7">
                  <c:v>VIII.2015</c:v>
                </c:pt>
                <c:pt idx="8">
                  <c:v>IX.2015</c:v>
                </c:pt>
                <c:pt idx="9">
                  <c:v>X.2015</c:v>
                </c:pt>
                <c:pt idx="10">
                  <c:v>XI.2015</c:v>
                </c:pt>
                <c:pt idx="11">
                  <c:v>XII.2015</c:v>
                </c:pt>
              </c:strCache>
            </c:strRef>
          </c:cat>
          <c:val>
            <c:numRef>
              <c:f>cerven04!$B$121:$M$121</c:f>
              <c:numCache>
                <c:formatCode>#,##0</c:formatCode>
                <c:ptCount val="12"/>
                <c:pt idx="0">
                  <c:v>342</c:v>
                </c:pt>
                <c:pt idx="1">
                  <c:v>343</c:v>
                </c:pt>
                <c:pt idx="2">
                  <c:v>358</c:v>
                </c:pt>
                <c:pt idx="3">
                  <c:v>371</c:v>
                </c:pt>
                <c:pt idx="4">
                  <c:v>377</c:v>
                </c:pt>
                <c:pt idx="5">
                  <c:v>377</c:v>
                </c:pt>
                <c:pt idx="6">
                  <c:v>380</c:v>
                </c:pt>
                <c:pt idx="7">
                  <c:v>386</c:v>
                </c:pt>
                <c:pt idx="8">
                  <c:v>398</c:v>
                </c:pt>
                <c:pt idx="9">
                  <c:v>389</c:v>
                </c:pt>
                <c:pt idx="10">
                  <c:v>390</c:v>
                </c:pt>
                <c:pt idx="11">
                  <c:v>390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23-428B-BD93-FC0EC65EA6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1972992"/>
        <c:axId val="161974528"/>
      </c:barChart>
      <c:barChart>
        <c:barDir val="col"/>
        <c:grouping val="clustered"/>
        <c:varyColors val="0"/>
        <c:ser>
          <c:idx val="0"/>
          <c:order val="1"/>
          <c:tx>
            <c:strRef>
              <c:f>'cerven04 fyz'!$A$121</c:f>
              <c:strCache>
                <c:ptCount val="1"/>
                <c:pt idx="0">
                  <c:v>průměr. fyz. stav</c:v>
                </c:pt>
              </c:strCache>
            </c:strRef>
          </c:tx>
          <c:spPr>
            <a:solidFill>
              <a:srgbClr val="BE4D4A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'cerven04 fyz'!$B$120:$M$120</c:f>
              <c:numCache>
                <c:formatCode>mmmm\ yy</c:formatCode>
                <c:ptCount val="12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</c:numCache>
            </c:numRef>
          </c:cat>
          <c:val>
            <c:numRef>
              <c:f>'cerven04 fyz'!$B$121:$M$121</c:f>
              <c:numCache>
                <c:formatCode>#,##0</c:formatCode>
                <c:ptCount val="12"/>
                <c:pt idx="0">
                  <c:v>168</c:v>
                </c:pt>
                <c:pt idx="1">
                  <c:v>171</c:v>
                </c:pt>
                <c:pt idx="2">
                  <c:v>179</c:v>
                </c:pt>
                <c:pt idx="3">
                  <c:v>196</c:v>
                </c:pt>
                <c:pt idx="4">
                  <c:v>206</c:v>
                </c:pt>
                <c:pt idx="5">
                  <c:v>200</c:v>
                </c:pt>
                <c:pt idx="6">
                  <c:v>190</c:v>
                </c:pt>
                <c:pt idx="7">
                  <c:v>176</c:v>
                </c:pt>
                <c:pt idx="8">
                  <c:v>175</c:v>
                </c:pt>
                <c:pt idx="9">
                  <c:v>178</c:v>
                </c:pt>
                <c:pt idx="10">
                  <c:v>194</c:v>
                </c:pt>
                <c:pt idx="11">
                  <c:v>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23-428B-BD93-FC0EC65EA6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1984512"/>
        <c:axId val="161986048"/>
      </c:barChart>
      <c:lineChart>
        <c:grouping val="standard"/>
        <c:varyColors val="0"/>
        <c:ser>
          <c:idx val="2"/>
          <c:order val="2"/>
          <c:tx>
            <c:v>prům. kap. v I. st.</c:v>
          </c:tx>
          <c:spPr>
            <a:ln w="25400"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cerven04!$B$120:$M$120</c:f>
              <c:numCache>
                <c:formatCode>mmmm\ yy</c:formatCode>
                <c:ptCount val="12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</c:numCache>
            </c:numRef>
          </c:cat>
          <c:val>
            <c:numRef>
              <c:f>List1!$B$10:$M$10</c:f>
              <c:numCache>
                <c:formatCode>General</c:formatCode>
                <c:ptCount val="12"/>
                <c:pt idx="0">
                  <c:v>318</c:v>
                </c:pt>
                <c:pt idx="1">
                  <c:v>318</c:v>
                </c:pt>
                <c:pt idx="2">
                  <c:v>318</c:v>
                </c:pt>
                <c:pt idx="3">
                  <c:v>318</c:v>
                </c:pt>
                <c:pt idx="4">
                  <c:v>318</c:v>
                </c:pt>
                <c:pt idx="5">
                  <c:v>318</c:v>
                </c:pt>
                <c:pt idx="6">
                  <c:v>318</c:v>
                </c:pt>
                <c:pt idx="7">
                  <c:v>318</c:v>
                </c:pt>
                <c:pt idx="8">
                  <c:v>360</c:v>
                </c:pt>
                <c:pt idx="9">
                  <c:v>360</c:v>
                </c:pt>
                <c:pt idx="10">
                  <c:v>360</c:v>
                </c:pt>
                <c:pt idx="11">
                  <c:v>360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BD23-428B-BD93-FC0EC65EA6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972992"/>
        <c:axId val="161974528"/>
      </c:lineChart>
      <c:catAx>
        <c:axId val="161972992"/>
        <c:scaling>
          <c:orientation val="minMax"/>
        </c:scaling>
        <c:delete val="0"/>
        <c:axPos val="b"/>
        <c:numFmt formatCode="mmm/yyyy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16197452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61974528"/>
        <c:scaling>
          <c:orientation val="minMax"/>
          <c:max val="600"/>
          <c:min val="0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161972992"/>
        <c:crosses val="autoZero"/>
        <c:crossBetween val="between"/>
        <c:majorUnit val="100"/>
        <c:minorUnit val="100"/>
      </c:valAx>
      <c:catAx>
        <c:axId val="161984512"/>
        <c:scaling>
          <c:orientation val="minMax"/>
        </c:scaling>
        <c:delete val="1"/>
        <c:axPos val="b"/>
        <c:numFmt formatCode="mmmm\ yy" sourceLinked="1"/>
        <c:majorTickMark val="out"/>
        <c:minorTickMark val="none"/>
        <c:tickLblPos val="none"/>
        <c:crossAx val="161986048"/>
        <c:crosses val="autoZero"/>
        <c:auto val="0"/>
        <c:lblAlgn val="ctr"/>
        <c:lblOffset val="100"/>
        <c:noMultiLvlLbl val="0"/>
      </c:catAx>
      <c:valAx>
        <c:axId val="16198604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619845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5095311695002644"/>
          <c:y val="0.93078758949880669"/>
          <c:w val="0.70788253477588869"/>
          <c:h val="5.2505966587112152E-2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1222380687925576E-2"/>
          <c:y val="3.836321926353109E-2"/>
          <c:w val="0.89871995206996691"/>
          <c:h val="0.7953974127305446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cerven04!$A$57</c:f>
              <c:strCache>
                <c:ptCount val="1"/>
                <c:pt idx="0">
                  <c:v>průměr. evid. stav</c:v>
                </c:pt>
              </c:strCache>
            </c:strRef>
          </c:tx>
          <c:spPr>
            <a:solidFill>
              <a:srgbClr val="6C95DE"/>
            </a:solidFill>
          </c:spPr>
          <c:invertIfNegative val="0"/>
          <c:dLbls>
            <c:dLbl>
              <c:idx val="5"/>
              <c:layout>
                <c:manualLayout>
                  <c:x val="1.2417649673622233E-3"/>
                  <c:y val="4.08868320278878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E15-458F-B23C-92A4B6FA50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cerven04!$B$56:$M$56</c:f>
              <c:numCache>
                <c:formatCode>mmmm\ yy</c:formatCode>
                <c:ptCount val="12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</c:numCache>
            </c:numRef>
          </c:cat>
          <c:val>
            <c:numRef>
              <c:f>cerven04!$B$57:$M$57</c:f>
              <c:numCache>
                <c:formatCode>#,##0</c:formatCode>
                <c:ptCount val="12"/>
                <c:pt idx="0">
                  <c:v>10</c:v>
                </c:pt>
                <c:pt idx="1">
                  <c:v>8</c:v>
                </c:pt>
                <c:pt idx="2">
                  <c:v>9</c:v>
                </c:pt>
                <c:pt idx="3">
                  <c:v>23</c:v>
                </c:pt>
                <c:pt idx="4">
                  <c:v>26</c:v>
                </c:pt>
                <c:pt idx="5">
                  <c:v>22</c:v>
                </c:pt>
                <c:pt idx="6">
                  <c:v>25</c:v>
                </c:pt>
                <c:pt idx="7">
                  <c:v>21</c:v>
                </c:pt>
                <c:pt idx="8">
                  <c:v>55</c:v>
                </c:pt>
                <c:pt idx="9">
                  <c:v>75</c:v>
                </c:pt>
                <c:pt idx="10">
                  <c:v>75</c:v>
                </c:pt>
                <c:pt idx="11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15-458F-B23C-92A4B6FA50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1573120"/>
        <c:axId val="161579008"/>
      </c:barChart>
      <c:barChart>
        <c:barDir val="col"/>
        <c:grouping val="clustered"/>
        <c:varyColors val="0"/>
        <c:ser>
          <c:idx val="0"/>
          <c:order val="1"/>
          <c:tx>
            <c:strRef>
              <c:f>'cerven04 fyz'!$A$57</c:f>
              <c:strCache>
                <c:ptCount val="1"/>
                <c:pt idx="0">
                  <c:v>průměr. fyz. stav</c:v>
                </c:pt>
              </c:strCache>
            </c:strRef>
          </c:tx>
          <c:spPr>
            <a:solidFill>
              <a:srgbClr val="BE59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'cerven04 fyz'!$B$56:$M$56</c:f>
              <c:numCache>
                <c:formatCode>mmmm\ yy</c:formatCode>
                <c:ptCount val="12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</c:numCache>
            </c:numRef>
          </c:cat>
          <c:val>
            <c:numRef>
              <c:f>'cerven04 fyz'!$B$57:$M$57</c:f>
              <c:numCache>
                <c:formatCode>#,##0</c:formatCode>
                <c:ptCount val="12"/>
                <c:pt idx="0">
                  <c:v>8</c:v>
                </c:pt>
                <c:pt idx="1">
                  <c:v>7</c:v>
                </c:pt>
                <c:pt idx="2">
                  <c:v>8</c:v>
                </c:pt>
                <c:pt idx="3">
                  <c:v>19</c:v>
                </c:pt>
                <c:pt idx="4">
                  <c:v>19</c:v>
                </c:pt>
                <c:pt idx="5">
                  <c:v>18</c:v>
                </c:pt>
                <c:pt idx="6">
                  <c:v>22</c:v>
                </c:pt>
                <c:pt idx="7">
                  <c:v>15</c:v>
                </c:pt>
                <c:pt idx="8">
                  <c:v>39</c:v>
                </c:pt>
                <c:pt idx="9">
                  <c:v>54</c:v>
                </c:pt>
                <c:pt idx="10">
                  <c:v>64</c:v>
                </c:pt>
                <c:pt idx="11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15-458F-B23C-92A4B6FA50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1580544"/>
        <c:axId val="161582080"/>
      </c:barChart>
      <c:lineChart>
        <c:grouping val="standard"/>
        <c:varyColors val="0"/>
        <c:ser>
          <c:idx val="2"/>
          <c:order val="2"/>
          <c:tx>
            <c:v>prům. kapacita</c:v>
          </c:tx>
          <c:spPr>
            <a:ln w="25400"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val>
            <c:numRef>
              <c:f>List1!$B$6:$M$6</c:f>
              <c:numCache>
                <c:formatCode>General</c:formatCode>
                <c:ptCount val="12"/>
                <c:pt idx="0">
                  <c:v>43</c:v>
                </c:pt>
                <c:pt idx="1">
                  <c:v>43</c:v>
                </c:pt>
                <c:pt idx="2">
                  <c:v>43</c:v>
                </c:pt>
                <c:pt idx="3">
                  <c:v>43</c:v>
                </c:pt>
                <c:pt idx="4">
                  <c:v>43</c:v>
                </c:pt>
                <c:pt idx="5">
                  <c:v>43</c:v>
                </c:pt>
                <c:pt idx="6">
                  <c:v>43</c:v>
                </c:pt>
                <c:pt idx="7">
                  <c:v>43</c:v>
                </c:pt>
                <c:pt idx="8">
                  <c:v>85</c:v>
                </c:pt>
                <c:pt idx="9">
                  <c:v>85</c:v>
                </c:pt>
                <c:pt idx="10">
                  <c:v>85</c:v>
                </c:pt>
                <c:pt idx="11">
                  <c:v>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E15-458F-B23C-92A4B6FA50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573120"/>
        <c:axId val="161579008"/>
      </c:lineChart>
      <c:catAx>
        <c:axId val="161573120"/>
        <c:scaling>
          <c:orientation val="minMax"/>
        </c:scaling>
        <c:delete val="0"/>
        <c:axPos val="b"/>
        <c:numFmt formatCode="mmm/yyyy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16157900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61579008"/>
        <c:scaling>
          <c:orientation val="minMax"/>
          <c:max val="200"/>
          <c:min val="0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161573120"/>
        <c:crosses val="autoZero"/>
        <c:crossBetween val="between"/>
        <c:majorUnit val="50"/>
        <c:minorUnit val="10"/>
      </c:valAx>
      <c:catAx>
        <c:axId val="161580544"/>
        <c:scaling>
          <c:orientation val="minMax"/>
        </c:scaling>
        <c:delete val="1"/>
        <c:axPos val="b"/>
        <c:numFmt formatCode="mmmm\ yy" sourceLinked="1"/>
        <c:majorTickMark val="out"/>
        <c:minorTickMark val="none"/>
        <c:tickLblPos val="none"/>
        <c:crossAx val="161582080"/>
        <c:crosses val="autoZero"/>
        <c:auto val="0"/>
        <c:lblAlgn val="ctr"/>
        <c:lblOffset val="100"/>
        <c:noMultiLvlLbl val="0"/>
      </c:catAx>
      <c:valAx>
        <c:axId val="16158208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615805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1222380687925576E-2"/>
          <c:y val="3.8560411311053984E-2"/>
          <c:w val="0.89406337200742758"/>
          <c:h val="0.7943444730077120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cerven04!$A$105</c:f>
              <c:strCache>
                <c:ptCount val="1"/>
                <c:pt idx="0">
                  <c:v>průměr. evid. stav</c:v>
                </c:pt>
              </c:strCache>
            </c:strRef>
          </c:tx>
          <c:spPr>
            <a:solidFill>
              <a:srgbClr val="6C95DE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cerven04!$B$104:$M$104</c:f>
              <c:numCache>
                <c:formatCode>mmmm\ yy</c:formatCode>
                <c:ptCount val="12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</c:numCache>
            </c:numRef>
          </c:cat>
          <c:val>
            <c:numRef>
              <c:f>cerven04!$B$105:$M$105</c:f>
              <c:numCache>
                <c:formatCode>#,##0</c:formatCode>
                <c:ptCount val="12"/>
                <c:pt idx="0">
                  <c:v>332</c:v>
                </c:pt>
                <c:pt idx="1">
                  <c:v>336</c:v>
                </c:pt>
                <c:pt idx="2">
                  <c:v>349</c:v>
                </c:pt>
                <c:pt idx="3">
                  <c:v>348</c:v>
                </c:pt>
                <c:pt idx="4">
                  <c:v>351</c:v>
                </c:pt>
                <c:pt idx="5">
                  <c:v>354</c:v>
                </c:pt>
                <c:pt idx="6">
                  <c:v>355</c:v>
                </c:pt>
                <c:pt idx="7">
                  <c:v>365</c:v>
                </c:pt>
                <c:pt idx="8">
                  <c:v>343</c:v>
                </c:pt>
                <c:pt idx="9">
                  <c:v>314</c:v>
                </c:pt>
                <c:pt idx="10">
                  <c:v>314</c:v>
                </c:pt>
                <c:pt idx="11">
                  <c:v>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B1-4884-B9CE-56A1365B74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1645312"/>
        <c:axId val="161646848"/>
      </c:barChart>
      <c:barChart>
        <c:barDir val="col"/>
        <c:grouping val="clustered"/>
        <c:varyColors val="0"/>
        <c:ser>
          <c:idx val="0"/>
          <c:order val="1"/>
          <c:tx>
            <c:strRef>
              <c:f>'cerven04 fyz'!$A$105</c:f>
              <c:strCache>
                <c:ptCount val="1"/>
                <c:pt idx="0">
                  <c:v>průměr. fyz. stav</c:v>
                </c:pt>
              </c:strCache>
            </c:strRef>
          </c:tx>
          <c:spPr>
            <a:solidFill>
              <a:srgbClr val="BE59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'cerven04 fyz'!$B$104:$M$104</c:f>
              <c:numCache>
                <c:formatCode>mmmm\ yy</c:formatCode>
                <c:ptCount val="12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</c:numCache>
            </c:numRef>
          </c:cat>
          <c:val>
            <c:numRef>
              <c:f>'cerven04 fyz'!$B$105:$M$105</c:f>
              <c:numCache>
                <c:formatCode>#,##0</c:formatCode>
                <c:ptCount val="12"/>
                <c:pt idx="0">
                  <c:v>160</c:v>
                </c:pt>
                <c:pt idx="1">
                  <c:v>164</c:v>
                </c:pt>
                <c:pt idx="2">
                  <c:v>171</c:v>
                </c:pt>
                <c:pt idx="3">
                  <c:v>176</c:v>
                </c:pt>
                <c:pt idx="4">
                  <c:v>188</c:v>
                </c:pt>
                <c:pt idx="5">
                  <c:v>181</c:v>
                </c:pt>
                <c:pt idx="6">
                  <c:v>168</c:v>
                </c:pt>
                <c:pt idx="7">
                  <c:v>160</c:v>
                </c:pt>
                <c:pt idx="8">
                  <c:v>135</c:v>
                </c:pt>
                <c:pt idx="9">
                  <c:v>124</c:v>
                </c:pt>
                <c:pt idx="10">
                  <c:v>130</c:v>
                </c:pt>
                <c:pt idx="11">
                  <c:v>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B1-4884-B9CE-56A1365B74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1652736"/>
        <c:axId val="161654272"/>
      </c:barChart>
      <c:lineChart>
        <c:grouping val="standard"/>
        <c:varyColors val="0"/>
        <c:ser>
          <c:idx val="2"/>
          <c:order val="2"/>
          <c:tx>
            <c:v>prům. kapacita</c:v>
          </c:tx>
          <c:spPr>
            <a:ln w="25400"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val>
            <c:numRef>
              <c:f>List1!$B$7:$M$7</c:f>
              <c:numCache>
                <c:formatCode>General</c:formatCode>
                <c:ptCount val="12"/>
                <c:pt idx="0">
                  <c:v>275</c:v>
                </c:pt>
                <c:pt idx="1">
                  <c:v>275</c:v>
                </c:pt>
                <c:pt idx="2">
                  <c:v>275</c:v>
                </c:pt>
                <c:pt idx="3">
                  <c:v>275</c:v>
                </c:pt>
                <c:pt idx="4">
                  <c:v>275</c:v>
                </c:pt>
                <c:pt idx="5">
                  <c:v>275</c:v>
                </c:pt>
                <c:pt idx="6">
                  <c:v>275</c:v>
                </c:pt>
                <c:pt idx="7">
                  <c:v>275</c:v>
                </c:pt>
                <c:pt idx="8">
                  <c:v>275</c:v>
                </c:pt>
                <c:pt idx="9">
                  <c:v>275</c:v>
                </c:pt>
                <c:pt idx="10">
                  <c:v>275</c:v>
                </c:pt>
                <c:pt idx="11">
                  <c:v>275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7B1-4884-B9CE-56A1365B74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645312"/>
        <c:axId val="161646848"/>
      </c:lineChart>
      <c:catAx>
        <c:axId val="161645312"/>
        <c:scaling>
          <c:orientation val="minMax"/>
        </c:scaling>
        <c:delete val="0"/>
        <c:axPos val="b"/>
        <c:numFmt formatCode="mmm/yyyy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16164684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61646848"/>
        <c:scaling>
          <c:orientation val="minMax"/>
          <c:max val="400"/>
          <c:min val="0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161645312"/>
        <c:crosses val="autoZero"/>
        <c:crossBetween val="between"/>
        <c:majorUnit val="50"/>
        <c:minorUnit val="25"/>
      </c:valAx>
      <c:catAx>
        <c:axId val="161652736"/>
        <c:scaling>
          <c:orientation val="minMax"/>
        </c:scaling>
        <c:delete val="1"/>
        <c:axPos val="b"/>
        <c:numFmt formatCode="mmmm\ yy" sourceLinked="1"/>
        <c:majorTickMark val="out"/>
        <c:minorTickMark val="none"/>
        <c:tickLblPos val="none"/>
        <c:crossAx val="161654272"/>
        <c:crosses val="autoZero"/>
        <c:auto val="0"/>
        <c:lblAlgn val="ctr"/>
        <c:lblOffset val="100"/>
        <c:noMultiLvlLbl val="0"/>
      </c:catAx>
      <c:valAx>
        <c:axId val="161654272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616527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8044718948978125E-2"/>
          <c:y val="3.836321926353109E-2"/>
          <c:w val="0.90726306480393615"/>
          <c:h val="0.792839864779642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List1!$A$79</c:f>
              <c:strCache>
                <c:ptCount val="1"/>
                <c:pt idx="0">
                  <c:v>průměrný stav IAS</c:v>
                </c:pt>
              </c:strCache>
            </c:strRef>
          </c:tx>
          <c:spPr>
            <a:solidFill>
              <a:srgbClr val="BE59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List1!$B$79:$M$79</c:f>
              <c:numCache>
                <c:formatCode>0</c:formatCode>
                <c:ptCount val="12"/>
                <c:pt idx="0">
                  <c:v>77</c:v>
                </c:pt>
                <c:pt idx="1">
                  <c:v>85</c:v>
                </c:pt>
                <c:pt idx="2">
                  <c:v>100</c:v>
                </c:pt>
                <c:pt idx="3">
                  <c:v>109</c:v>
                </c:pt>
                <c:pt idx="4">
                  <c:v>99</c:v>
                </c:pt>
                <c:pt idx="5">
                  <c:v>94</c:v>
                </c:pt>
                <c:pt idx="6">
                  <c:v>96</c:v>
                </c:pt>
                <c:pt idx="7">
                  <c:v>98</c:v>
                </c:pt>
                <c:pt idx="8">
                  <c:v>99</c:v>
                </c:pt>
                <c:pt idx="9">
                  <c:v>98</c:v>
                </c:pt>
                <c:pt idx="10">
                  <c:v>90</c:v>
                </c:pt>
                <c:pt idx="11">
                  <c:v>87</c:v>
                </c:pt>
              </c:numCache>
            </c:numRef>
          </c:cat>
          <c:val>
            <c:numRef>
              <c:f>List1!$B$79:$M$79</c:f>
              <c:numCache>
                <c:formatCode>0</c:formatCode>
                <c:ptCount val="12"/>
                <c:pt idx="0">
                  <c:v>77</c:v>
                </c:pt>
                <c:pt idx="1">
                  <c:v>85</c:v>
                </c:pt>
                <c:pt idx="2">
                  <c:v>100</c:v>
                </c:pt>
                <c:pt idx="3">
                  <c:v>109</c:v>
                </c:pt>
                <c:pt idx="4">
                  <c:v>99</c:v>
                </c:pt>
                <c:pt idx="5">
                  <c:v>94</c:v>
                </c:pt>
                <c:pt idx="6">
                  <c:v>96</c:v>
                </c:pt>
                <c:pt idx="7">
                  <c:v>98</c:v>
                </c:pt>
                <c:pt idx="8">
                  <c:v>99</c:v>
                </c:pt>
                <c:pt idx="9">
                  <c:v>98</c:v>
                </c:pt>
                <c:pt idx="10">
                  <c:v>90</c:v>
                </c:pt>
                <c:pt idx="11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3E-45BE-91DF-97D2B516DC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1509376"/>
        <c:axId val="161510912"/>
      </c:barChart>
      <c:lineChart>
        <c:grouping val="standard"/>
        <c:varyColors val="0"/>
        <c:ser>
          <c:idx val="2"/>
          <c:order val="1"/>
          <c:tx>
            <c:v>kapacita IAS</c:v>
          </c:tx>
          <c:spPr>
            <a:ln w="25400"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prumer04!$B$1:$M$1</c:f>
              <c:strCache>
                <c:ptCount val="12"/>
                <c:pt idx="0">
                  <c:v>I.2015</c:v>
                </c:pt>
                <c:pt idx="1">
                  <c:v>II.2015</c:v>
                </c:pt>
                <c:pt idx="2">
                  <c:v>III.2015</c:v>
                </c:pt>
                <c:pt idx="3">
                  <c:v>IV.2015</c:v>
                </c:pt>
                <c:pt idx="4">
                  <c:v>V.2015</c:v>
                </c:pt>
                <c:pt idx="5">
                  <c:v>VI.2015</c:v>
                </c:pt>
                <c:pt idx="6">
                  <c:v>VII.2015</c:v>
                </c:pt>
                <c:pt idx="7">
                  <c:v>VIII.2015</c:v>
                </c:pt>
                <c:pt idx="8">
                  <c:v>IX.2015</c:v>
                </c:pt>
                <c:pt idx="9">
                  <c:v>X.2015</c:v>
                </c:pt>
                <c:pt idx="10">
                  <c:v>XI.2015</c:v>
                </c:pt>
                <c:pt idx="11">
                  <c:v>XII.2015</c:v>
                </c:pt>
              </c:strCache>
            </c:strRef>
          </c:cat>
          <c:val>
            <c:numRef>
              <c:f>List1!$B$69:$M$69</c:f>
              <c:numCache>
                <c:formatCode>General</c:formatCode>
                <c:ptCount val="12"/>
                <c:pt idx="0">
                  <c:v>208</c:v>
                </c:pt>
                <c:pt idx="1">
                  <c:v>208</c:v>
                </c:pt>
                <c:pt idx="2">
                  <c:v>208</c:v>
                </c:pt>
                <c:pt idx="3">
                  <c:v>208</c:v>
                </c:pt>
                <c:pt idx="4">
                  <c:v>208</c:v>
                </c:pt>
                <c:pt idx="5">
                  <c:v>208</c:v>
                </c:pt>
                <c:pt idx="6">
                  <c:v>232</c:v>
                </c:pt>
                <c:pt idx="7">
                  <c:v>232</c:v>
                </c:pt>
                <c:pt idx="8">
                  <c:v>190</c:v>
                </c:pt>
                <c:pt idx="9">
                  <c:v>218</c:v>
                </c:pt>
                <c:pt idx="10">
                  <c:v>218</c:v>
                </c:pt>
                <c:pt idx="11">
                  <c:v>218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B3E-45BE-91DF-97D2B516DC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489664"/>
        <c:axId val="161491200"/>
      </c:lineChart>
      <c:catAx>
        <c:axId val="161489664"/>
        <c:scaling>
          <c:orientation val="minMax"/>
        </c:scaling>
        <c:delete val="0"/>
        <c:axPos val="b"/>
        <c:numFmt formatCode="mmmmm/yyyy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16149120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61491200"/>
        <c:scaling>
          <c:orientation val="minMax"/>
          <c:max val="27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cs-CZ"/>
          </a:p>
        </c:txPr>
        <c:crossAx val="161489664"/>
        <c:crosses val="autoZero"/>
        <c:crossBetween val="between"/>
        <c:majorUnit val="20"/>
        <c:minorUnit val="10"/>
      </c:valAx>
      <c:catAx>
        <c:axId val="161509376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one"/>
        <c:crossAx val="161510912"/>
        <c:crosses val="autoZero"/>
        <c:auto val="0"/>
        <c:lblAlgn val="ctr"/>
        <c:lblOffset val="100"/>
        <c:noMultiLvlLbl val="0"/>
      </c:catAx>
      <c:valAx>
        <c:axId val="161510912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16150937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0.93043</cdr:x>
      <cdr:y>0.11189</cdr:y>
    </cdr:from>
    <cdr:to>
      <cdr:x>0.99382</cdr:x>
      <cdr:y>0.1857</cdr:y>
    </cdr:to>
    <cdr:sp macro="" textlink="">
      <cdr:nvSpPr>
        <cdr:cNvPr id="8458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25075" y="447635"/>
          <a:ext cx="390049" cy="2952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endParaRPr lang="cs-CZ" sz="800" b="0" i="0" u="none" strike="noStrike" baseline="0" dirty="0">
            <a:solidFill>
              <a:srgbClr val="000000"/>
            </a:solidFill>
            <a:latin typeface="Arial"/>
            <a:cs typeface="Arial"/>
          </a:endParaRPr>
        </a:p>
        <a:p xmlns:a="http://schemas.openxmlformats.org/drawingml/2006/main">
          <a:pPr algn="ctr" rtl="0">
            <a:defRPr sz="1000"/>
          </a:pPr>
          <a:r>
            <a:rPr lang="cs-CZ" sz="8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525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0.93391</cdr:x>
      <cdr:y>0.07366</cdr:y>
    </cdr:from>
    <cdr:to>
      <cdr:x>0.99545</cdr:x>
      <cdr:y>0.11393</cdr:y>
    </cdr:to>
    <cdr:sp macro="" textlink="">
      <cdr:nvSpPr>
        <cdr:cNvPr id="609281" name="Text Box 102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73190" y="294671"/>
          <a:ext cx="380424" cy="1611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cs-CZ" sz="800" b="0" i="0" u="none" strike="noStrike" baseline="0">
              <a:solidFill>
                <a:srgbClr val="000000"/>
              </a:solidFill>
              <a:latin typeface="Arial"/>
              <a:cs typeface="Arial"/>
            </a:rPr>
            <a:t>806</a:t>
          </a:r>
          <a:endParaRPr lang="cs-CZ" sz="550" b="0" i="0" u="none" strike="noStrike" baseline="0">
            <a:solidFill>
              <a:srgbClr val="000000"/>
            </a:solidFill>
            <a:latin typeface="Arial"/>
            <a:cs typeface="Arial"/>
          </a:endParaRPr>
        </a:p>
        <a:p xmlns:a="http://schemas.openxmlformats.org/drawingml/2006/main">
          <a:pPr algn="ctr" rtl="0">
            <a:defRPr sz="1000"/>
          </a:pPr>
          <a:endParaRPr lang="cs-CZ" sz="550" b="0" i="0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0.92929</cdr:x>
      <cdr:y>0.41869</cdr:y>
    </cdr:from>
    <cdr:to>
      <cdr:x>0.99231</cdr:x>
      <cdr:y>0.46115</cdr:y>
    </cdr:to>
    <cdr:sp macro="" textlink="">
      <cdr:nvSpPr>
        <cdr:cNvPr id="609282" name="Text Box 102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44615" y="1674964"/>
          <a:ext cx="389573" cy="1698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cs-CZ" sz="800" b="0" i="0" u="none" strike="noStrike" baseline="0">
              <a:solidFill>
                <a:srgbClr val="000000"/>
              </a:solidFill>
              <a:latin typeface="Arial"/>
              <a:cs typeface="Arial"/>
            </a:rPr>
            <a:t>517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0.8348</cdr:x>
      <cdr:y>0.25128</cdr:y>
    </cdr:from>
    <cdr:to>
      <cdr:x>0.90127</cdr:x>
      <cdr:y>0.3151</cdr:y>
    </cdr:to>
    <cdr:sp macro="" textlink="">
      <cdr:nvSpPr>
        <cdr:cNvPr id="66355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25552" y="939004"/>
          <a:ext cx="543191" cy="23770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0.87483</cdr:x>
      <cdr:y>0.39549</cdr:y>
    </cdr:from>
    <cdr:to>
      <cdr:x>0.95637</cdr:x>
      <cdr:y>0.6257</cdr:y>
    </cdr:to>
    <cdr:sp macro="" textlink="">
      <cdr:nvSpPr>
        <cdr:cNvPr id="663554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52678" y="1476100"/>
          <a:ext cx="666369" cy="85735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0.00583</cdr:x>
      <cdr:y>0.01279</cdr:y>
    </cdr:from>
    <cdr:to>
      <cdr:x>0.04314</cdr:x>
      <cdr:y>0.06395</cdr:y>
    </cdr:to>
    <cdr:sp macro="" textlink="">
      <cdr:nvSpPr>
        <cdr:cNvPr id="663555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0800" y="50800"/>
          <a:ext cx="304914" cy="1905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0.8348</cdr:x>
      <cdr:y>0.0715</cdr:y>
    </cdr:from>
    <cdr:to>
      <cdr:x>0.91634</cdr:x>
      <cdr:y>0.20183</cdr:y>
    </cdr:to>
    <cdr:sp macro="" textlink="">
      <cdr:nvSpPr>
        <cdr:cNvPr id="663556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25552" y="269449"/>
          <a:ext cx="666369" cy="4853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0.95107</cdr:x>
      <cdr:y>0.53057</cdr:y>
    </cdr:from>
    <cdr:to>
      <cdr:x>0.98715</cdr:x>
      <cdr:y>0.59196</cdr:y>
    </cdr:to>
    <cdr:sp macro="" textlink="">
      <cdr:nvSpPr>
        <cdr:cNvPr id="663557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763483" y="1970934"/>
          <a:ext cx="294518" cy="2280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800" b="0" i="0" u="none" strike="noStrike" baseline="0">
              <a:solidFill>
                <a:srgbClr val="000000"/>
              </a:solidFill>
              <a:latin typeface="Arial"/>
              <a:cs typeface="Arial"/>
            </a:rPr>
            <a:t>270</a:t>
          </a:r>
        </a:p>
        <a:p xmlns:a="http://schemas.openxmlformats.org/drawingml/2006/main">
          <a:pPr algn="l" rtl="0">
            <a:defRPr sz="1000"/>
          </a:pPr>
          <a:endParaRPr lang="cs-CZ" sz="800" b="0" i="0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0.48295</cdr:x>
      <cdr:y>0.38697</cdr:y>
    </cdr:from>
    <cdr:to>
      <cdr:x>0.49234</cdr:x>
      <cdr:y>0.44056</cdr:y>
    </cdr:to>
    <cdr:sp macro="" textlink="">
      <cdr:nvSpPr>
        <cdr:cNvPr id="663558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950068" y="1444346"/>
          <a:ext cx="76734" cy="1995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cs-CZ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0.8348</cdr:x>
      <cdr:y>0.25128</cdr:y>
    </cdr:from>
    <cdr:to>
      <cdr:x>0.90127</cdr:x>
      <cdr:y>0.3151</cdr:y>
    </cdr:to>
    <cdr:sp macro="" textlink="">
      <cdr:nvSpPr>
        <cdr:cNvPr id="66355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25552" y="939004"/>
          <a:ext cx="543191" cy="23770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0.87483</cdr:x>
      <cdr:y>0.39549</cdr:y>
    </cdr:from>
    <cdr:to>
      <cdr:x>0.95637</cdr:x>
      <cdr:y>0.6257</cdr:y>
    </cdr:to>
    <cdr:sp macro="" textlink="">
      <cdr:nvSpPr>
        <cdr:cNvPr id="663554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52678" y="1476100"/>
          <a:ext cx="666369" cy="85735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0.00583</cdr:x>
      <cdr:y>0.01279</cdr:y>
    </cdr:from>
    <cdr:to>
      <cdr:x>0.04314</cdr:x>
      <cdr:y>0.06395</cdr:y>
    </cdr:to>
    <cdr:sp macro="" textlink="">
      <cdr:nvSpPr>
        <cdr:cNvPr id="663555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0800" y="50800"/>
          <a:ext cx="304914" cy="1905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0.8348</cdr:x>
      <cdr:y>0.0715</cdr:y>
    </cdr:from>
    <cdr:to>
      <cdr:x>0.91634</cdr:x>
      <cdr:y>0.20183</cdr:y>
    </cdr:to>
    <cdr:sp macro="" textlink="">
      <cdr:nvSpPr>
        <cdr:cNvPr id="663556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25552" y="269449"/>
          <a:ext cx="666369" cy="4853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0.94873</cdr:x>
      <cdr:y>0.06646</cdr:y>
    </cdr:from>
    <cdr:to>
      <cdr:x>0.98481</cdr:x>
      <cdr:y>0.12785</cdr:y>
    </cdr:to>
    <cdr:sp macro="" textlink="">
      <cdr:nvSpPr>
        <cdr:cNvPr id="663557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744412" y="246891"/>
          <a:ext cx="294518" cy="2280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800" b="0" i="0" u="none" strike="noStrike" baseline="0">
              <a:solidFill>
                <a:srgbClr val="000000"/>
              </a:solidFill>
              <a:latin typeface="Arial"/>
              <a:cs typeface="Arial"/>
            </a:rPr>
            <a:t>314</a:t>
          </a:r>
        </a:p>
        <a:p xmlns:a="http://schemas.openxmlformats.org/drawingml/2006/main">
          <a:pPr algn="l" rtl="0">
            <a:defRPr sz="1000"/>
          </a:pPr>
          <a:endParaRPr lang="cs-CZ" sz="800" b="0" i="0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0.48295</cdr:x>
      <cdr:y>0.38697</cdr:y>
    </cdr:from>
    <cdr:to>
      <cdr:x>0.49234</cdr:x>
      <cdr:y>0.44056</cdr:y>
    </cdr:to>
    <cdr:sp macro="" textlink="">
      <cdr:nvSpPr>
        <cdr:cNvPr id="663558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950068" y="1444346"/>
          <a:ext cx="76734" cy="1995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cs-CZ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0.8348</cdr:x>
      <cdr:y>0.25128</cdr:y>
    </cdr:from>
    <cdr:to>
      <cdr:x>0.90127</cdr:x>
      <cdr:y>0.3151</cdr:y>
    </cdr:to>
    <cdr:sp macro="" textlink="">
      <cdr:nvSpPr>
        <cdr:cNvPr id="66355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25552" y="939004"/>
          <a:ext cx="543191" cy="23770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0.87483</cdr:x>
      <cdr:y>0.39549</cdr:y>
    </cdr:from>
    <cdr:to>
      <cdr:x>0.95637</cdr:x>
      <cdr:y>0.6257</cdr:y>
    </cdr:to>
    <cdr:sp macro="" textlink="">
      <cdr:nvSpPr>
        <cdr:cNvPr id="663554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52678" y="1476100"/>
          <a:ext cx="666369" cy="85735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0.00583</cdr:x>
      <cdr:y>0.01279</cdr:y>
    </cdr:from>
    <cdr:to>
      <cdr:x>0.04314</cdr:x>
      <cdr:y>0.06395</cdr:y>
    </cdr:to>
    <cdr:sp macro="" textlink="">
      <cdr:nvSpPr>
        <cdr:cNvPr id="663555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0800" y="50800"/>
          <a:ext cx="304914" cy="1905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0.8348</cdr:x>
      <cdr:y>0.0715</cdr:y>
    </cdr:from>
    <cdr:to>
      <cdr:x>0.91634</cdr:x>
      <cdr:y>0.20183</cdr:y>
    </cdr:to>
    <cdr:sp macro="" textlink="">
      <cdr:nvSpPr>
        <cdr:cNvPr id="663556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25552" y="269449"/>
          <a:ext cx="666369" cy="4853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0.95871</cdr:x>
      <cdr:y>0.07177</cdr:y>
    </cdr:from>
    <cdr:to>
      <cdr:x>0.99479</cdr:x>
      <cdr:y>0.13316</cdr:y>
    </cdr:to>
    <cdr:sp macro="" textlink="">
      <cdr:nvSpPr>
        <cdr:cNvPr id="663557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825879" y="345208"/>
          <a:ext cx="294518" cy="29526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8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240</a:t>
          </a:r>
        </a:p>
        <a:p xmlns:a="http://schemas.openxmlformats.org/drawingml/2006/main">
          <a:pPr algn="l" rtl="0">
            <a:defRPr sz="1000"/>
          </a:pPr>
          <a:endParaRPr lang="cs-CZ" sz="800" b="0" i="0" u="none" strike="noStrike" baseline="0" dirty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0.48295</cdr:x>
      <cdr:y>0.38697</cdr:y>
    </cdr:from>
    <cdr:to>
      <cdr:x>0.49234</cdr:x>
      <cdr:y>0.44056</cdr:y>
    </cdr:to>
    <cdr:sp macro="" textlink="">
      <cdr:nvSpPr>
        <cdr:cNvPr id="663558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950068" y="1444346"/>
          <a:ext cx="76734" cy="1995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cs-CZ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0.77398</cdr:x>
      <cdr:y>0.26033</cdr:y>
    </cdr:from>
    <cdr:to>
      <cdr:x>0.86137</cdr:x>
      <cdr:y>0.31964</cdr:y>
    </cdr:to>
    <cdr:sp macro="" textlink="">
      <cdr:nvSpPr>
        <cdr:cNvPr id="80076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809838" y="1047110"/>
          <a:ext cx="542710" cy="23782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0.82912</cdr:x>
      <cdr:y>0.41433</cdr:y>
    </cdr:from>
    <cdr:to>
      <cdr:x>0.93645</cdr:x>
      <cdr:y>0.62813</cdr:y>
    </cdr:to>
    <cdr:sp macro="" textlink="">
      <cdr:nvSpPr>
        <cdr:cNvPr id="800770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152280" y="1664666"/>
          <a:ext cx="666541" cy="85733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0.00767</cdr:x>
      <cdr:y>0.01188</cdr:y>
    </cdr:from>
    <cdr:to>
      <cdr:x>0.05666</cdr:x>
      <cdr:y>0.05947</cdr:y>
    </cdr:to>
    <cdr:sp macro="" textlink="">
      <cdr:nvSpPr>
        <cdr:cNvPr id="800771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0800" y="50800"/>
          <a:ext cx="304224" cy="1908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0.77324</cdr:x>
      <cdr:y>0.06728</cdr:y>
    </cdr:from>
    <cdr:to>
      <cdr:x>0.88057</cdr:x>
      <cdr:y>0.18833</cdr:y>
    </cdr:to>
    <cdr:sp macro="" textlink="">
      <cdr:nvSpPr>
        <cdr:cNvPr id="800772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805251" y="272963"/>
          <a:ext cx="666541" cy="48543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0.92982</cdr:x>
      <cdr:y>0.10376</cdr:y>
    </cdr:from>
    <cdr:to>
      <cdr:x>0.98496</cdr:x>
      <cdr:y>0.1905</cdr:y>
    </cdr:to>
    <cdr:sp macro="" textlink="">
      <cdr:nvSpPr>
        <cdr:cNvPr id="800773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632848" y="516892"/>
          <a:ext cx="452640" cy="4320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endParaRPr lang="cs-CZ" sz="700" b="0" i="0" u="none" strike="noStrike" baseline="0" dirty="0">
            <a:solidFill>
              <a:srgbClr val="000000"/>
            </a:solidFill>
            <a:latin typeface="Arial"/>
            <a:cs typeface="Arial"/>
          </a:endParaRPr>
        </a:p>
        <a:p xmlns:a="http://schemas.openxmlformats.org/drawingml/2006/main">
          <a:pPr algn="ctr" rtl="0">
            <a:defRPr sz="1000"/>
          </a:pPr>
          <a:r>
            <a:rPr lang="cs-CZ" sz="8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193</a:t>
          </a:r>
        </a:p>
        <a:p xmlns:a="http://schemas.openxmlformats.org/drawingml/2006/main">
          <a:pPr algn="ctr" rtl="0">
            <a:defRPr sz="1000"/>
          </a:pPr>
          <a:endParaRPr lang="cs-CZ" sz="550" b="0" i="0" u="none" strike="noStrike" baseline="0" dirty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0.45397</cdr:x>
      <cdr:y>0.40555</cdr:y>
    </cdr:from>
    <cdr:to>
      <cdr:x>0.46628</cdr:x>
      <cdr:y>0.45534</cdr:y>
    </cdr:to>
    <cdr:sp macro="" textlink="">
      <cdr:nvSpPr>
        <cdr:cNvPr id="80077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22446" y="1629433"/>
          <a:ext cx="76439" cy="1996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cs-CZ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0.94783</cdr:x>
      <cdr:y>0.17103</cdr:y>
    </cdr:from>
    <cdr:to>
      <cdr:x>0.99264</cdr:x>
      <cdr:y>0.23802</cdr:y>
    </cdr:to>
    <cdr:sp macro="" textlink="">
      <cdr:nvSpPr>
        <cdr:cNvPr id="819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848872" y="864096"/>
          <a:ext cx="371068" cy="3384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8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148</a:t>
          </a:r>
        </a:p>
        <a:p xmlns:a="http://schemas.openxmlformats.org/drawingml/2006/main">
          <a:pPr algn="l" rtl="0">
            <a:defRPr sz="1000"/>
          </a:pPr>
          <a:endParaRPr lang="cs-CZ" sz="800" b="0" i="0" u="none" strike="noStrike" baseline="0" dirty="0">
            <a:solidFill>
              <a:srgbClr val="000000"/>
            </a:solidFill>
            <a:latin typeface="Arial"/>
            <a:cs typeface="Arial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0.95217</cdr:x>
      <cdr:y>0.12024</cdr:y>
    </cdr:from>
    <cdr:to>
      <cdr:x>0.99294</cdr:x>
      <cdr:y>0.18187</cdr:y>
    </cdr:to>
    <cdr:sp macro="" textlink="">
      <cdr:nvSpPr>
        <cdr:cNvPr id="41676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793839" y="449850"/>
          <a:ext cx="333578" cy="22893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800" b="0" i="0" u="none" strike="noStrike" baseline="0">
              <a:solidFill>
                <a:srgbClr val="000000"/>
              </a:solidFill>
              <a:latin typeface="Arial"/>
              <a:cs typeface="Arial"/>
            </a:rPr>
            <a:t>45</a:t>
          </a:r>
        </a:p>
        <a:p xmlns:a="http://schemas.openxmlformats.org/drawingml/2006/main">
          <a:pPr algn="l" rtl="0">
            <a:defRPr sz="1000"/>
          </a:pPr>
          <a:endParaRPr lang="cs-CZ" sz="800" b="0" i="0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0.93354</cdr:x>
      <cdr:y>0.32856</cdr:y>
    </cdr:from>
    <cdr:to>
      <cdr:x>0.99228</cdr:x>
      <cdr:y>0.41178</cdr:y>
    </cdr:to>
    <cdr:sp macro="" textlink="">
      <cdr:nvSpPr>
        <cdr:cNvPr id="62259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53104" y="1311290"/>
          <a:ext cx="361995" cy="33212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endParaRPr lang="cs-CZ" sz="550" b="0" i="0" u="none" strike="noStrike" baseline="0">
            <a:solidFill>
              <a:srgbClr val="000000"/>
            </a:solidFill>
            <a:latin typeface="Arial"/>
            <a:cs typeface="Arial"/>
          </a:endParaRPr>
        </a:p>
        <a:p xmlns:a="http://schemas.openxmlformats.org/drawingml/2006/main">
          <a:pPr algn="ctr" rtl="0">
            <a:defRPr sz="1000"/>
          </a:pPr>
          <a:r>
            <a:rPr lang="cs-CZ" sz="800" b="0" i="0" u="none" strike="noStrike" baseline="0">
              <a:solidFill>
                <a:srgbClr val="000000"/>
              </a:solidFill>
              <a:latin typeface="Arial"/>
              <a:cs typeface="Arial"/>
            </a:rPr>
            <a:t>332</a:t>
          </a:r>
        </a:p>
        <a:p xmlns:a="http://schemas.openxmlformats.org/drawingml/2006/main">
          <a:pPr algn="ctr" rtl="0">
            <a:defRPr sz="1000"/>
          </a:pPr>
          <a:endParaRPr lang="cs-CZ" sz="550" b="0" i="0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0.96679</cdr:x>
      <cdr:y>0.46156</cdr:y>
    </cdr:from>
    <cdr:to>
      <cdr:x>0.99693</cdr:x>
      <cdr:y>0.51516</cdr:y>
    </cdr:to>
    <cdr:sp macro="" textlink="">
      <cdr:nvSpPr>
        <cdr:cNvPr id="30924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992888" y="2222178"/>
          <a:ext cx="249181" cy="2580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8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85</a:t>
          </a:r>
        </a:p>
        <a:p xmlns:a="http://schemas.openxmlformats.org/drawingml/2006/main">
          <a:pPr algn="l" rtl="0">
            <a:defRPr sz="1000"/>
          </a:pPr>
          <a:endParaRPr lang="cs-CZ" sz="800" b="0" i="0" u="none" strike="noStrike" baseline="0" dirty="0">
            <a:solidFill>
              <a:srgbClr val="000000"/>
            </a:solidFill>
            <a:latin typeface="Arial"/>
            <a:cs typeface="Arial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0.95466</cdr:x>
      <cdr:y>0.26389</cdr:y>
    </cdr:from>
    <cdr:to>
      <cdr:x>0.98728</cdr:x>
      <cdr:y>0.3204</cdr:y>
    </cdr:to>
    <cdr:sp macro="" textlink="">
      <cdr:nvSpPr>
        <cdr:cNvPr id="31129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801919" y="977783"/>
          <a:ext cx="266586" cy="2093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800" b="0" i="0" u="none" strike="noStrike" baseline="0">
              <a:solidFill>
                <a:srgbClr val="000000"/>
              </a:solidFill>
              <a:latin typeface="Arial"/>
              <a:cs typeface="Arial"/>
            </a:rPr>
            <a:t>275</a:t>
          </a:r>
        </a:p>
        <a:p xmlns:a="http://schemas.openxmlformats.org/drawingml/2006/main">
          <a:pPr algn="l" rtl="0">
            <a:defRPr sz="1000"/>
          </a:pPr>
          <a:endParaRPr lang="cs-CZ" sz="800" b="0" i="0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0.96105</cdr:x>
      <cdr:y>0.17099</cdr:y>
    </cdr:from>
    <cdr:to>
      <cdr:x>0.99219</cdr:x>
      <cdr:y>0.22703</cdr:y>
    </cdr:to>
    <cdr:sp macro="" textlink="">
      <cdr:nvSpPr>
        <cdr:cNvPr id="68403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192854" y="636803"/>
          <a:ext cx="265465" cy="20870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800" b="0" i="0" u="none" strike="noStrike" baseline="0">
              <a:solidFill>
                <a:srgbClr val="000000"/>
              </a:solidFill>
              <a:latin typeface="Arial"/>
              <a:cs typeface="Arial"/>
            </a:rPr>
            <a:t>213</a:t>
          </a:r>
        </a:p>
        <a:p xmlns:a="http://schemas.openxmlformats.org/drawingml/2006/main">
          <a:pPr algn="l" rtl="0">
            <a:defRPr sz="1000"/>
          </a:pPr>
          <a:endParaRPr lang="cs-CZ" sz="800" b="0" i="0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0.9465</cdr:x>
      <cdr:y>0.70948</cdr:y>
    </cdr:from>
    <cdr:to>
      <cdr:x>0.99073</cdr:x>
      <cdr:y>0.76576</cdr:y>
    </cdr:to>
    <cdr:sp macro="" textlink="">
      <cdr:nvSpPr>
        <cdr:cNvPr id="32358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275416" y="2635549"/>
          <a:ext cx="339978" cy="2090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endParaRPr lang="cs-CZ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88C2-F84A-4C68-81B6-3EB6EA99DB8B}" type="datetimeFigureOut">
              <a:rPr lang="cs-CZ" smtClean="0"/>
              <a:pPr/>
              <a:t>01.06.2016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8EFE9-7EC5-4161-9890-BCA87B6354F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01742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B9BFA-A468-4966-9598-C6DD7367E27D}" type="datetimeFigureOut">
              <a:rPr lang="cs-CZ" smtClean="0"/>
              <a:pPr/>
              <a:t>01.06.2016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6B6374-92D6-4C6D-9C9F-A66F17DCF6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79033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Přijímací a pobytová střediska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Přijímací a pobytová střediska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Přijímací a pobytová střediska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Přijímací a pobytová střediska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Přijímací a pobytová střediska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Přijímací a pobytová střediska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C5D0-C1C5-41B8-AF65-67EFD95F625C}" type="datetimeFigureOut">
              <a:rPr lang="cs-CZ" smtClean="0"/>
              <a:pPr/>
              <a:t>01.06.2016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3288-D76A-4546-8DC0-0164A79B9FC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C5D0-C1C5-41B8-AF65-67EFD95F625C}" type="datetimeFigureOut">
              <a:rPr lang="cs-CZ" smtClean="0"/>
              <a:pPr/>
              <a:t>01.06.2016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3288-D76A-4546-8DC0-0164A79B9F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C5D0-C1C5-41B8-AF65-67EFD95F625C}" type="datetimeFigureOut">
              <a:rPr lang="cs-CZ" smtClean="0"/>
              <a:pPr/>
              <a:t>01.06.2016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3288-D76A-4546-8DC0-0164A79B9F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C5D0-C1C5-41B8-AF65-67EFD95F625C}" type="datetimeFigureOut">
              <a:rPr lang="cs-CZ" smtClean="0"/>
              <a:pPr/>
              <a:t>01.06.2016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3288-D76A-4546-8DC0-0164A79B9F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C5D0-C1C5-41B8-AF65-67EFD95F625C}" type="datetimeFigureOut">
              <a:rPr lang="cs-CZ" smtClean="0"/>
              <a:pPr/>
              <a:t>01.06.2016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3288-D76A-4546-8DC0-0164A79B9FCB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C5D0-C1C5-41B8-AF65-67EFD95F625C}" type="datetimeFigureOut">
              <a:rPr lang="cs-CZ" smtClean="0"/>
              <a:pPr/>
              <a:t>01.06.2016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3288-D76A-4546-8DC0-0164A79B9F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C5D0-C1C5-41B8-AF65-67EFD95F625C}" type="datetimeFigureOut">
              <a:rPr lang="cs-CZ" smtClean="0"/>
              <a:pPr/>
              <a:t>01.06.2016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3288-D76A-4546-8DC0-0164A79B9F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C5D0-C1C5-41B8-AF65-67EFD95F625C}" type="datetimeFigureOut">
              <a:rPr lang="cs-CZ" smtClean="0"/>
              <a:pPr/>
              <a:t>01.06.2016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3288-D76A-4546-8DC0-0164A79B9F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C5D0-C1C5-41B8-AF65-67EFD95F625C}" type="datetimeFigureOut">
              <a:rPr lang="cs-CZ" smtClean="0"/>
              <a:pPr/>
              <a:t>01.06.2016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3288-D76A-4546-8DC0-0164A79B9F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C5D0-C1C5-41B8-AF65-67EFD95F625C}" type="datetimeFigureOut">
              <a:rPr lang="cs-CZ" smtClean="0"/>
              <a:pPr/>
              <a:t>01.06.2016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3288-D76A-4546-8DC0-0164A79B9FC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87FC5D0-C1C5-41B8-AF65-67EFD95F625C}" type="datetimeFigureOut">
              <a:rPr lang="cs-CZ" smtClean="0"/>
              <a:pPr/>
              <a:t>01.06.2016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7D33288-D76A-4546-8DC0-0164A79B9F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87FC5D0-C1C5-41B8-AF65-67EFD95F625C}" type="datetimeFigureOut">
              <a:rPr lang="cs-CZ" smtClean="0"/>
              <a:pPr/>
              <a:t>01.06.2016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7D33288-D76A-4546-8DC0-0164A79B9FC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transition spd="slow">
    <p:pull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Word_Document1.docx"/><Relationship Id="rId4" Type="http://schemas.openxmlformats.org/officeDocument/2006/relationships/image" Target="../media/image3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8133184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latin typeface="Calibri" pitchFamily="34" charset="0"/>
                <a:cs typeface="Calibri" pitchFamily="34" charset="0"/>
              </a:rPr>
              <a:t>VÝVOJ POČTU KLIENTŮ V ZAŘÍZENÍCH SUZ MV </a:t>
            </a:r>
            <a:br>
              <a:rPr lang="cs-CZ" b="1" dirty="0">
                <a:latin typeface="Calibri" pitchFamily="34" charset="0"/>
                <a:cs typeface="Calibri" pitchFamily="34" charset="0"/>
              </a:rPr>
            </a:br>
            <a:r>
              <a:rPr lang="cs-CZ" sz="5300" b="1" dirty="0">
                <a:solidFill>
                  <a:srgbClr val="FF9933"/>
                </a:solidFill>
                <a:latin typeface="Calibri" pitchFamily="34" charset="0"/>
                <a:cs typeface="Calibri" pitchFamily="34" charset="0"/>
              </a:rPr>
              <a:t>V OBDOBÍ LEDEN - PROSINEC 2015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437112"/>
            <a:ext cx="8077200" cy="1499616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9933"/>
                </a:solidFill>
                <a:latin typeface="Calibri" pitchFamily="34" charset="0"/>
                <a:cs typeface="Calibri" pitchFamily="34" charset="0"/>
              </a:rPr>
              <a:t>(a srovnání s předchozími lety)</a:t>
            </a:r>
          </a:p>
        </p:txBody>
      </p:sp>
    </p:spTree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700" dirty="0">
                <a:latin typeface="Calibri" pitchFamily="34" charset="0"/>
                <a:cs typeface="Calibri" pitchFamily="34" charset="0"/>
              </a:rPr>
              <a:t>Průměrný počet ubytovaných v </a:t>
            </a:r>
            <a:r>
              <a:rPr lang="cs-CZ" sz="2700" b="1" dirty="0" err="1">
                <a:latin typeface="Calibri" pitchFamily="34" charset="0"/>
                <a:cs typeface="Calibri" pitchFamily="34" charset="0"/>
              </a:rPr>
              <a:t>PoS</a:t>
            </a:r>
            <a:r>
              <a:rPr lang="cs-CZ" sz="2700" b="1" dirty="0">
                <a:latin typeface="Calibri" pitchFamily="34" charset="0"/>
                <a:cs typeface="Calibri" pitchFamily="34" charset="0"/>
              </a:rPr>
              <a:t> Havířov</a:t>
            </a:r>
            <a:br>
              <a:rPr lang="cs-CZ" sz="2700" b="1" dirty="0">
                <a:latin typeface="Calibri" pitchFamily="34" charset="0"/>
                <a:cs typeface="Calibri" pitchFamily="34" charset="0"/>
              </a:rPr>
            </a:br>
            <a:r>
              <a:rPr lang="cs-CZ" sz="2400" b="1" dirty="0">
                <a:latin typeface="Calibri" pitchFamily="34" charset="0"/>
                <a:cs typeface="Calibri" pitchFamily="34" charset="0"/>
              </a:rPr>
              <a:t> v období leden – prosinec 2015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Chart 1"/>
          <p:cNvGraphicFramePr>
            <a:graphicFrameLocks/>
          </p:cNvGraphicFramePr>
          <p:nvPr/>
        </p:nvGraphicFramePr>
        <p:xfrm>
          <a:off x="395536" y="1566862"/>
          <a:ext cx="8267451" cy="4814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700" dirty="0">
                <a:latin typeface="Calibri" pitchFamily="34" charset="0"/>
                <a:cs typeface="Calibri" pitchFamily="34" charset="0"/>
              </a:rPr>
              <a:t>Průměrný počet ubytovaných v </a:t>
            </a:r>
            <a:r>
              <a:rPr lang="cs-CZ" sz="2700" b="1" dirty="0" err="1">
                <a:latin typeface="Calibri" pitchFamily="34" charset="0"/>
                <a:cs typeface="Calibri" pitchFamily="34" charset="0"/>
              </a:rPr>
              <a:t>PoS</a:t>
            </a:r>
            <a:r>
              <a:rPr lang="cs-CZ" sz="2700" b="1" dirty="0">
                <a:latin typeface="Calibri" pitchFamily="34" charset="0"/>
                <a:cs typeface="Calibri" pitchFamily="34" charset="0"/>
              </a:rPr>
              <a:t> Kostelec nad Orlicí</a:t>
            </a:r>
            <a:br>
              <a:rPr lang="cs-CZ" sz="2400" b="1" dirty="0">
                <a:latin typeface="Calibri" pitchFamily="34" charset="0"/>
                <a:cs typeface="Calibri" pitchFamily="34" charset="0"/>
              </a:rPr>
            </a:br>
            <a:r>
              <a:rPr lang="cs-CZ" sz="2400" b="1" dirty="0">
                <a:latin typeface="Calibri" pitchFamily="34" charset="0"/>
                <a:cs typeface="Calibri" pitchFamily="34" charset="0"/>
              </a:rPr>
              <a:t> v období leden – prosinec 2015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Chart 1"/>
          <p:cNvGraphicFramePr>
            <a:graphicFrameLocks/>
          </p:cNvGraphicFramePr>
          <p:nvPr/>
        </p:nvGraphicFramePr>
        <p:xfrm>
          <a:off x="467544" y="1576387"/>
          <a:ext cx="8280919" cy="4804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cs-CZ" sz="2600" dirty="0">
                <a:latin typeface="Calibri" pitchFamily="34" charset="0"/>
                <a:cs typeface="Calibri" pitchFamily="34" charset="0"/>
              </a:rPr>
              <a:t>Počet ubytovaných v </a:t>
            </a:r>
            <a:r>
              <a:rPr lang="cs-CZ" sz="2600" b="1" dirty="0">
                <a:latin typeface="Calibri" pitchFamily="34" charset="0"/>
                <a:cs typeface="Calibri" pitchFamily="34" charset="0"/>
              </a:rPr>
              <a:t>pobytových střediscích</a:t>
            </a:r>
            <a:endParaRPr lang="cs-CZ" sz="2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1800" dirty="0"/>
              <a:t>	</a:t>
            </a:r>
            <a:r>
              <a:rPr lang="cs-CZ" sz="1600" dirty="0">
                <a:latin typeface="Calibri" pitchFamily="34" charset="0"/>
              </a:rPr>
              <a:t>Pokles počtu ubytovaných klientů 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se ve srovnání s rokem 2014 zastavil, ale počet ubytovaných je ve srovnání  s předchozími lety nízký,  i když nových žadatelů o udělení mezinárodní ochrany přišlo víc.</a:t>
            </a:r>
          </a:p>
          <a:p>
            <a:pPr algn="just">
              <a:buNone/>
            </a:pPr>
            <a:r>
              <a:rPr lang="cs-CZ" sz="1600" dirty="0">
                <a:latin typeface="Calibri" pitchFamily="34" charset="0"/>
                <a:cs typeface="Calibri" pitchFamily="34" charset="0"/>
              </a:rPr>
              <a:t>	Je to způsobeno zejména vyšším počtem odchodů do soukromí, při čem na dlouhodobé opuštění střediska nad 24 hod. (dle § 82 zákona o azylu) odchází stejný poměr klientů. </a:t>
            </a:r>
          </a:p>
          <a:p>
            <a:pPr algn="just">
              <a:buNone/>
            </a:pPr>
            <a:endParaRPr lang="cs-CZ" sz="2600" dirty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endParaRPr lang="cs-CZ" sz="2600" dirty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r>
              <a:rPr lang="cs-CZ" sz="2600" dirty="0">
                <a:latin typeface="Calibri" pitchFamily="34" charset="0"/>
                <a:cs typeface="Calibri" pitchFamily="34" charset="0"/>
              </a:rPr>
              <a:t>    </a:t>
            </a:r>
          </a:p>
          <a:p>
            <a:pPr algn="just">
              <a:buNone/>
            </a:pPr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971600" y="3356992"/>
          <a:ext cx="7560841" cy="1262035"/>
        </p:xfrm>
        <a:graphic>
          <a:graphicData uri="http://schemas.openxmlformats.org/drawingml/2006/table">
            <a:tbl>
              <a:tblPr/>
              <a:tblGrid>
                <a:gridCol w="2174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84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84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84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84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844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844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634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Rok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2008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2010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2011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2012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Nové příchody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1 904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1 382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1 133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1 097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1 440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Odchody do soukromí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1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                       z toho z PřS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Návraty ze soukromí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971600" y="4797152"/>
          <a:ext cx="7560841" cy="1546860"/>
        </p:xfrm>
        <a:graphic>
          <a:graphicData uri="http://schemas.openxmlformats.org/drawingml/2006/table">
            <a:tbl>
              <a:tblPr/>
              <a:tblGrid>
                <a:gridCol w="2174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84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84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84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84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844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844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Rok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2008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2010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2011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2012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Průměrný počet ubytovaných v </a:t>
                      </a:r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PoS</a:t>
                      </a: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(fyzicky)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Odchody na dlouhodobé opuštění střediska nad 24 hod. (dle § 82 zákona o azylu)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700" dirty="0">
                <a:latin typeface="Calibri" pitchFamily="34" charset="0"/>
                <a:cs typeface="Calibri" pitchFamily="34" charset="0"/>
              </a:rPr>
              <a:t>Průměrný počet ubytovaných ve všech </a:t>
            </a:r>
            <a:r>
              <a:rPr lang="cs-CZ" sz="2700" b="1" dirty="0">
                <a:latin typeface="Calibri" pitchFamily="34" charset="0"/>
                <a:cs typeface="Calibri" pitchFamily="34" charset="0"/>
              </a:rPr>
              <a:t>IAS</a:t>
            </a:r>
            <a:br>
              <a:rPr lang="cs-CZ" sz="2400" b="1" dirty="0">
                <a:latin typeface="Calibri" pitchFamily="34" charset="0"/>
                <a:cs typeface="Calibri" pitchFamily="34" charset="0"/>
              </a:rPr>
            </a:br>
            <a:r>
              <a:rPr lang="cs-CZ" sz="2400" b="1" dirty="0">
                <a:latin typeface="Calibri" pitchFamily="34" charset="0"/>
                <a:cs typeface="Calibri" pitchFamily="34" charset="0"/>
              </a:rPr>
              <a:t> v období prosinec leden – prosinec 2015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Chart 1"/>
          <p:cNvGraphicFramePr>
            <a:graphicFrameLocks/>
          </p:cNvGraphicFramePr>
          <p:nvPr/>
        </p:nvGraphicFramePr>
        <p:xfrm>
          <a:off x="309562" y="1566862"/>
          <a:ext cx="8524875" cy="4814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700" dirty="0">
                <a:latin typeface="Calibri" pitchFamily="34" charset="0"/>
                <a:cs typeface="Calibri" pitchFamily="34" charset="0"/>
              </a:rPr>
              <a:t>Průměrný počet ubytovaných ve všech </a:t>
            </a:r>
            <a:r>
              <a:rPr lang="cs-CZ" sz="2700" b="1" dirty="0">
                <a:latin typeface="Calibri" pitchFamily="34" charset="0"/>
                <a:cs typeface="Calibri" pitchFamily="34" charset="0"/>
              </a:rPr>
              <a:t>IAS</a:t>
            </a:r>
            <a:br>
              <a:rPr lang="cs-CZ" sz="2400" b="1" dirty="0">
                <a:latin typeface="Calibri" pitchFamily="34" charset="0"/>
                <a:cs typeface="Calibri" pitchFamily="34" charset="0"/>
              </a:rPr>
            </a:br>
            <a:r>
              <a:rPr lang="cs-CZ" sz="2400" b="1" dirty="0">
                <a:latin typeface="Calibri" pitchFamily="34" charset="0"/>
                <a:cs typeface="Calibri" pitchFamily="34" charset="0"/>
              </a:rPr>
              <a:t> v letech 2006 – 2015 </a:t>
            </a:r>
            <a:br>
              <a:rPr lang="cs-CZ" sz="2400" b="1" dirty="0">
                <a:latin typeface="Calibri" pitchFamily="34" charset="0"/>
                <a:cs typeface="Calibri" pitchFamily="34" charset="0"/>
              </a:rPr>
            </a:br>
            <a:r>
              <a:rPr lang="cs-CZ" sz="1800" b="1" dirty="0">
                <a:latin typeface="Calibri" pitchFamily="34" charset="0"/>
                <a:cs typeface="Calibri" pitchFamily="34" charset="0"/>
              </a:rPr>
              <a:t>(do roku 2005 včetně ostatních kapacit pro ubytování azylantů)</a:t>
            </a:r>
            <a:endParaRPr lang="cs-CZ" sz="18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Graf 3"/>
          <p:cNvGraphicFramePr/>
          <p:nvPr/>
        </p:nvGraphicFramePr>
        <p:xfrm>
          <a:off x="467544" y="1656760"/>
          <a:ext cx="8208911" cy="4724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>
            <a:noAutofit/>
          </a:bodyPr>
          <a:lstStyle/>
          <a:p>
            <a:pPr algn="ctr"/>
            <a:br>
              <a:rPr lang="cs-CZ" sz="2400" dirty="0"/>
            </a:br>
            <a:r>
              <a:rPr lang="cs-CZ" sz="2400" b="1" dirty="0">
                <a:latin typeface="Calibri" pitchFamily="34" charset="0"/>
                <a:cs typeface="Calibri" pitchFamily="34" charset="0"/>
              </a:rPr>
              <a:t> Průměrný počet ubytovaných v PřS a </a:t>
            </a:r>
            <a:r>
              <a:rPr lang="cs-CZ" sz="2400" b="1" dirty="0" err="1">
                <a:latin typeface="Calibri" pitchFamily="34" charset="0"/>
                <a:cs typeface="Calibri" pitchFamily="34" charset="0"/>
              </a:rPr>
              <a:t>PoS</a:t>
            </a:r>
            <a:br>
              <a:rPr lang="cs-CZ" sz="2400" b="1" dirty="0">
                <a:latin typeface="Calibri" pitchFamily="34" charset="0"/>
                <a:cs typeface="Calibri" pitchFamily="34" charset="0"/>
              </a:rPr>
            </a:br>
            <a:r>
              <a:rPr lang="cs-CZ" sz="2400" b="1" dirty="0">
                <a:latin typeface="Calibri" pitchFamily="34" charset="0"/>
                <a:cs typeface="Calibri" pitchFamily="34" charset="0"/>
              </a:rPr>
              <a:t>v letech 2000 - 2015 </a:t>
            </a:r>
            <a:br>
              <a:rPr lang="cs-CZ" sz="2400" dirty="0">
                <a:latin typeface="Calibri" pitchFamily="34" charset="0"/>
                <a:cs typeface="Calibri" pitchFamily="34" charset="0"/>
              </a:rPr>
            </a:br>
            <a:endParaRPr lang="cs-CZ" sz="1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Graf 4"/>
          <p:cNvGraphicFramePr/>
          <p:nvPr/>
        </p:nvGraphicFramePr>
        <p:xfrm>
          <a:off x="395536" y="1647334"/>
          <a:ext cx="8280919" cy="4806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400" dirty="0">
                <a:latin typeface="Calibri" pitchFamily="34" charset="0"/>
                <a:cs typeface="Calibri" pitchFamily="34" charset="0"/>
              </a:rPr>
              <a:t>ZZC v období leden – prosinec 2015</a:t>
            </a:r>
            <a:br>
              <a:rPr lang="cs-CZ" sz="2400" dirty="0">
                <a:latin typeface="Calibri" pitchFamily="34" charset="0"/>
                <a:cs typeface="Calibri" pitchFamily="34" charset="0"/>
              </a:rPr>
            </a:br>
            <a:r>
              <a:rPr lang="cs-CZ" sz="2400" dirty="0">
                <a:latin typeface="Calibri" pitchFamily="34" charset="0"/>
                <a:cs typeface="Calibri" pitchFamily="34" charset="0"/>
              </a:rPr>
              <a:t>(příchody, odchody, stavy)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23523" y="1705570"/>
          <a:ext cx="8352932" cy="4745134"/>
        </p:xfrm>
        <a:graphic>
          <a:graphicData uri="http://schemas.openxmlformats.org/drawingml/2006/table">
            <a:tbl>
              <a:tblPr/>
              <a:tblGrid>
                <a:gridCol w="1012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8298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latin typeface="Calibri" pitchFamily="34" charset="0"/>
                      </a:endParaRPr>
                    </a:p>
                  </a:txBody>
                  <a:tcPr marL="8930" marR="8930" marT="893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latin typeface="Calibri" pitchFamily="34" charset="0"/>
                        </a:rPr>
                        <a:t>Příchody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latin typeface="Calibri" pitchFamily="34" charset="0"/>
                        </a:rPr>
                        <a:t>Odchody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latin typeface="Calibri" pitchFamily="34" charset="0"/>
                        </a:rPr>
                        <a:t>Pobytové dny 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latin typeface="Calibri" pitchFamily="34" charset="0"/>
                        </a:rPr>
                        <a:t>Průměrný  stav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479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latin typeface="Calibri" pitchFamily="34" charset="0"/>
                        </a:rPr>
                        <a:t>celkem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latin typeface="Calibri" pitchFamily="34" charset="0"/>
                        </a:rPr>
                        <a:t>mimo přemístění mezi ZZC a opět. příchody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latin typeface="Calibri" pitchFamily="34" charset="0"/>
                        </a:rPr>
                        <a:t>celkem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latin typeface="Calibri" pitchFamily="34" charset="0"/>
                        </a:rPr>
                        <a:t>mimo hospitalizace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298"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>
                          <a:latin typeface="Calibri" pitchFamily="34" charset="0"/>
                        </a:rPr>
                        <a:t>1 / 2 015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128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4 327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999"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>
                          <a:latin typeface="Calibri" pitchFamily="34" charset="0"/>
                        </a:rPr>
                        <a:t>2 / </a:t>
                      </a:r>
                      <a:r>
                        <a:rPr lang="cs-CZ" sz="1400" b="1" i="0" u="none" strike="noStrike" dirty="0" err="1">
                          <a:latin typeface="Calibri" pitchFamily="34" charset="0"/>
                        </a:rPr>
                        <a:t>2</a:t>
                      </a:r>
                      <a:r>
                        <a:rPr lang="cs-CZ" sz="1400" b="1" i="0" u="none" strike="noStrike" dirty="0">
                          <a:latin typeface="Calibri" pitchFamily="34" charset="0"/>
                        </a:rPr>
                        <a:t> 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latin typeface="Calibri" pitchFamily="34" charset="0"/>
                        </a:rPr>
                        <a:t>209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148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latin typeface="Calibri" pitchFamily="34" charset="0"/>
                        </a:rPr>
                        <a:t>121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6 775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219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999"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>
                          <a:latin typeface="Calibri" pitchFamily="34" charset="0"/>
                        </a:rPr>
                        <a:t>3 / 2 015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latin typeface="Calibri" pitchFamily="34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145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6 880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222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999"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>
                          <a:latin typeface="Calibri" pitchFamily="34" charset="0"/>
                        </a:rPr>
                        <a:t>4 / 2 015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latin typeface="Calibri" pitchFamily="34" charset="0"/>
                        </a:rPr>
                        <a:t>107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142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134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4 967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999"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>
                          <a:latin typeface="Calibri" pitchFamily="34" charset="0"/>
                        </a:rPr>
                        <a:t>5 / 2 015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latin typeface="Calibri" pitchFamily="34" charset="0"/>
                        </a:rPr>
                        <a:t>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108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latin typeface="Calibri" pitchFamily="34" charset="0"/>
                        </a:rPr>
                        <a:t>5 462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176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999"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>
                          <a:latin typeface="Calibri" pitchFamily="34" charset="0"/>
                        </a:rPr>
                        <a:t>6 / 2 015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231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224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latin typeface="Calibri" pitchFamily="34" charset="0"/>
                        </a:rPr>
                        <a:t>124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117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5 966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192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999"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>
                          <a:latin typeface="Calibri" pitchFamily="34" charset="0"/>
                        </a:rPr>
                        <a:t>7 / 2 015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638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454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latin typeface="Calibri" pitchFamily="34" charset="0"/>
                        </a:rPr>
                        <a:t>395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212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11 793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380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999"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>
                          <a:latin typeface="Calibri" pitchFamily="34" charset="0"/>
                        </a:rPr>
                        <a:t>8 / 2 015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1 509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1 125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860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475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26 137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843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999"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>
                          <a:latin typeface="Calibri" pitchFamily="34" charset="0"/>
                        </a:rPr>
                        <a:t>9 / 2 015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838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551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1 243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956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28 611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923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9099"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>
                          <a:latin typeface="Calibri" pitchFamily="34" charset="0"/>
                        </a:rPr>
                        <a:t>10 / 2 015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397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127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777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509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latin typeface="Calibri" pitchFamily="34" charset="0"/>
                        </a:rPr>
                        <a:t>17 228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556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9099"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>
                          <a:latin typeface="Calibri" pitchFamily="34" charset="0"/>
                        </a:rPr>
                        <a:t>11 / 2 015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109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364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331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latin typeface="Calibri" pitchFamily="34" charset="0"/>
                        </a:rPr>
                        <a:t>6 393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213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1398"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>
                          <a:latin typeface="Calibri" pitchFamily="34" charset="0"/>
                        </a:rPr>
                        <a:t>12 / 2 015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latin typeface="Calibri" pitchFamily="34" charset="0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latin typeface="Calibri" pitchFamily="34" charset="0"/>
                        </a:rPr>
                        <a:t>3 546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latin typeface="Calibri" pitchFamily="34" charset="0"/>
                        </a:rPr>
                        <a:t>114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1398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latin typeface="Calibri" pitchFamily="34" charset="0"/>
                        </a:rPr>
                        <a:t>CELKEM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latin typeface="Calibri" pitchFamily="34" charset="0"/>
                        </a:rPr>
                        <a:t>4 361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3 121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latin typeface="Calibri" pitchFamily="34" charset="0"/>
                        </a:rPr>
                        <a:t>4 368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3 129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latin typeface="Calibri" pitchFamily="34" charset="0"/>
                        </a:rPr>
                        <a:t>128 085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9099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latin typeface="Calibri" pitchFamily="34" charset="0"/>
                        </a:rPr>
                        <a:t>PRŮMĚR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latin typeface="Calibri" pitchFamily="34" charset="0"/>
                        </a:rPr>
                        <a:t>363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260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latin typeface="Calibri" pitchFamily="34" charset="0"/>
                        </a:rPr>
                        <a:t>364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Calibri" pitchFamily="34" charset="0"/>
                        </a:rPr>
                        <a:t>261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latin typeface="Calibri" pitchFamily="34" charset="0"/>
                        </a:rPr>
                        <a:t>10 674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latin typeface="Calibri" pitchFamily="34" charset="0"/>
                        </a:rPr>
                        <a:t>345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700" b="1" dirty="0">
                <a:latin typeface="Calibri" pitchFamily="34" charset="0"/>
                <a:cs typeface="Calibri" pitchFamily="34" charset="0"/>
              </a:rPr>
              <a:t>Příchody cizinců do ZZC v roce 2015</a:t>
            </a:r>
            <a:br>
              <a:rPr lang="cs-CZ" sz="2700" b="1" dirty="0">
                <a:latin typeface="Calibri" pitchFamily="34" charset="0"/>
                <a:cs typeface="Calibri" pitchFamily="34" charset="0"/>
              </a:rPr>
            </a:br>
            <a:r>
              <a:rPr lang="cs-CZ" sz="2400" dirty="0">
                <a:latin typeface="Calibri" pitchFamily="34" charset="0"/>
                <a:cs typeface="Calibri" pitchFamily="34" charset="0"/>
              </a:rPr>
              <a:t>dle státní příslušnosti</a:t>
            </a:r>
            <a:br>
              <a:rPr lang="cs-CZ" sz="3200" b="1" dirty="0">
                <a:latin typeface="Calibri" pitchFamily="34" charset="0"/>
                <a:cs typeface="Calibri" pitchFamily="34" charset="0"/>
              </a:rPr>
            </a:br>
            <a:r>
              <a:rPr lang="cs-CZ" sz="1200" b="1" dirty="0">
                <a:latin typeface="Calibri" pitchFamily="34" charset="0"/>
                <a:cs typeface="Calibri" pitchFamily="34" charset="0"/>
              </a:rPr>
              <a:t>(absolutní počet uveden v závorce)</a:t>
            </a:r>
          </a:p>
        </p:txBody>
      </p:sp>
      <p:graphicFrame>
        <p:nvGraphicFramePr>
          <p:cNvPr id="6" name="Graf 5"/>
          <p:cNvGraphicFramePr/>
          <p:nvPr/>
        </p:nvGraphicFramePr>
        <p:xfrm>
          <a:off x="395536" y="1690687"/>
          <a:ext cx="8280920" cy="4762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700" dirty="0">
                <a:latin typeface="Calibri" pitchFamily="34" charset="0"/>
                <a:cs typeface="Calibri" pitchFamily="34" charset="0"/>
              </a:rPr>
              <a:t>Průměrný počet ubytovaných ve všech ZZC</a:t>
            </a:r>
            <a:br>
              <a:rPr lang="cs-CZ" sz="2400" b="1" dirty="0">
                <a:latin typeface="Calibri" pitchFamily="34" charset="0"/>
                <a:cs typeface="Calibri" pitchFamily="34" charset="0"/>
              </a:rPr>
            </a:br>
            <a:r>
              <a:rPr lang="cs-CZ" sz="2400" b="1" dirty="0">
                <a:latin typeface="Calibri" pitchFamily="34" charset="0"/>
                <a:cs typeface="Calibri" pitchFamily="34" charset="0"/>
              </a:rPr>
              <a:t> v období leden – prosinec 2015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Graf 3"/>
          <p:cNvGraphicFramePr/>
          <p:nvPr/>
        </p:nvGraphicFramePr>
        <p:xfrm>
          <a:off x="467544" y="1537387"/>
          <a:ext cx="8136903" cy="4915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700" dirty="0">
                <a:latin typeface="Calibri" pitchFamily="34" charset="0"/>
                <a:cs typeface="Calibri" pitchFamily="34" charset="0"/>
              </a:rPr>
              <a:t>Průměrný počet ubytovaných v </a:t>
            </a:r>
            <a:r>
              <a:rPr lang="cs-CZ" sz="2700" b="1" dirty="0">
                <a:latin typeface="Calibri" pitchFamily="34" charset="0"/>
                <a:cs typeface="Calibri" pitchFamily="34" charset="0"/>
              </a:rPr>
              <a:t>ZZC Bělá – Jezová</a:t>
            </a:r>
            <a:br>
              <a:rPr lang="cs-CZ" sz="2400" b="1" dirty="0">
                <a:latin typeface="Calibri" pitchFamily="34" charset="0"/>
                <a:cs typeface="Calibri" pitchFamily="34" charset="0"/>
              </a:rPr>
            </a:br>
            <a:r>
              <a:rPr lang="cs-CZ" sz="2400" b="1" dirty="0">
                <a:latin typeface="Calibri" pitchFamily="34" charset="0"/>
                <a:cs typeface="Calibri" pitchFamily="34" charset="0"/>
              </a:rPr>
              <a:t> v období leden – prosinec 2015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Chart 1"/>
          <p:cNvGraphicFramePr>
            <a:graphicFrameLocks/>
          </p:cNvGraphicFramePr>
          <p:nvPr/>
        </p:nvGraphicFramePr>
        <p:xfrm>
          <a:off x="490537" y="1571624"/>
          <a:ext cx="8162925" cy="488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latin typeface="Calibri" pitchFamily="34" charset="0"/>
                <a:cs typeface="Calibri" pitchFamily="34" charset="0"/>
              </a:rPr>
              <a:t>Nové příchody do AZ v období leden – prosinec 2015 </a:t>
            </a:r>
            <a:br>
              <a:rPr lang="cs-CZ" sz="2800" b="1" dirty="0">
                <a:latin typeface="Calibri" pitchFamily="34" charset="0"/>
                <a:cs typeface="Calibri" pitchFamily="34" charset="0"/>
              </a:rPr>
            </a:br>
            <a:r>
              <a:rPr lang="cs-CZ" sz="2800" dirty="0">
                <a:latin typeface="Calibri" pitchFamily="34" charset="0"/>
                <a:cs typeface="Calibri" pitchFamily="34" charset="0"/>
              </a:rPr>
              <a:t>–</a:t>
            </a:r>
            <a:r>
              <a:rPr lang="cs-CZ" sz="28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>
                <a:latin typeface="Calibri" pitchFamily="34" charset="0"/>
                <a:cs typeface="Calibri" pitchFamily="34" charset="0"/>
              </a:rPr>
              <a:t>dle způsobu příchodu</a:t>
            </a:r>
            <a:endParaRPr lang="cs-CZ" sz="2800" dirty="0"/>
          </a:p>
        </p:txBody>
      </p:sp>
      <p:sp>
        <p:nvSpPr>
          <p:cNvPr id="6" name="Obdélník 5"/>
          <p:cNvSpPr/>
          <p:nvPr/>
        </p:nvSpPr>
        <p:spPr>
          <a:xfrm>
            <a:off x="395536" y="2276872"/>
            <a:ext cx="8496944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Calibri" pitchFamily="34" charset="0"/>
                <a:cs typeface="Calibri" pitchFamily="34" charset="0"/>
              </a:rPr>
              <a:t>Nové příchody do PřS a </a:t>
            </a:r>
            <a:r>
              <a:rPr lang="cs-CZ" dirty="0" err="1">
                <a:latin typeface="Calibri" pitchFamily="34" charset="0"/>
                <a:cs typeface="Calibri" pitchFamily="34" charset="0"/>
              </a:rPr>
              <a:t>PoS</a:t>
            </a:r>
            <a:r>
              <a:rPr lang="cs-CZ" dirty="0">
                <a:latin typeface="Calibri" pitchFamily="34" charset="0"/>
                <a:cs typeface="Calibri" pitchFamily="34" charset="0"/>
              </a:rPr>
              <a:t> v období leden – prosinec 2015: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1 440</a:t>
            </a:r>
            <a:endParaRPr lang="cs-CZ" dirty="0">
              <a:latin typeface="Calibri" pitchFamily="34" charset="0"/>
              <a:cs typeface="Calibri" pitchFamily="34" charset="0"/>
            </a:endParaRPr>
          </a:p>
          <a:p>
            <a:r>
              <a:rPr lang="cs-CZ" dirty="0">
                <a:latin typeface="Calibri" pitchFamily="34" charset="0"/>
                <a:cs typeface="Calibri" pitchFamily="34" charset="0"/>
              </a:rPr>
              <a:t>Srovnání se stejným obdobím roku 2014: +343</a:t>
            </a:r>
          </a:p>
          <a:p>
            <a:r>
              <a:rPr lang="cs-CZ" sz="1400" dirty="0">
                <a:latin typeface="Calibri" pitchFamily="34" charset="0"/>
                <a:cs typeface="Calibri" pitchFamily="34" charset="0"/>
              </a:rPr>
              <a:t>(ve stejném období roku 2014 bylo nově přijato do AZ 1 097 osob)</a:t>
            </a:r>
          </a:p>
          <a:p>
            <a:r>
              <a:rPr lang="cs-CZ" b="1" dirty="0">
                <a:latin typeface="Calibri" pitchFamily="34" charset="0"/>
                <a:cs typeface="Calibri" pitchFamily="34" charset="0"/>
              </a:rPr>
              <a:t>Průměrné nové příchody do AZ: 120 osob měsíčně </a:t>
            </a:r>
          </a:p>
          <a:p>
            <a:r>
              <a:rPr lang="cs-CZ" sz="1400" dirty="0">
                <a:latin typeface="Calibri" pitchFamily="34" charset="0"/>
                <a:cs typeface="Calibri" pitchFamily="34" charset="0"/>
              </a:rPr>
              <a:t>(v roce 2014 to bylo průměrně 91 osob měsíčně)</a:t>
            </a:r>
          </a:p>
          <a:p>
            <a:r>
              <a:rPr lang="cs-CZ" dirty="0">
                <a:latin typeface="Calibri" pitchFamily="34" charset="0"/>
                <a:cs typeface="Calibri" pitchFamily="34" charset="0"/>
              </a:rPr>
              <a:t>Nejčastější způsob příchodu: </a:t>
            </a: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Calibri" pitchFamily="34" charset="0"/>
                <a:cs typeface="Calibri" pitchFamily="34" charset="0"/>
              </a:rPr>
              <a:t>   PřS Zastávka: 1 241 osob (změna oproti roku 2014: +390)</a:t>
            </a: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Calibri" pitchFamily="34" charset="0"/>
                <a:cs typeface="Calibri" pitchFamily="34" charset="0"/>
              </a:rPr>
              <a:t>   PřS Praha – Ruzyně: 78 cizinců (změna oproti roku 2014: -20)</a:t>
            </a: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Calibri" pitchFamily="34" charset="0"/>
                <a:cs typeface="Calibri" pitchFamily="34" charset="0"/>
              </a:rPr>
              <a:t>   žadatelé o udělení MO, kteří podali žádost v ZZC: 83 osob </a:t>
            </a:r>
          </a:p>
          <a:p>
            <a:r>
              <a:rPr lang="cs-CZ" dirty="0">
                <a:latin typeface="Calibri" pitchFamily="34" charset="0"/>
                <a:cs typeface="Calibri" pitchFamily="34" charset="0"/>
              </a:rPr>
              <a:t>    (změna oproti roku 2014: -41)</a:t>
            </a: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Calibri" pitchFamily="34" charset="0"/>
                <a:cs typeface="Calibri" pitchFamily="34" charset="0"/>
              </a:rPr>
              <a:t>   příchody žadatelů samostatně,  ze zař. pro děti – cizince, z vězení nebo z nemocnice: 28 </a:t>
            </a:r>
          </a:p>
          <a:p>
            <a:r>
              <a:rPr lang="cs-CZ" dirty="0">
                <a:latin typeface="Calibri" pitchFamily="34" charset="0"/>
                <a:cs typeface="Calibri" pitchFamily="34" charset="0"/>
              </a:rPr>
              <a:t>    (změna oproti roku 2014: +10)</a:t>
            </a: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Calibri" pitchFamily="34" charset="0"/>
                <a:cs typeface="Calibri" pitchFamily="34" charset="0"/>
              </a:rPr>
              <a:t>   novorozenci: 9 (změna oproti roku 2014: +3)</a:t>
            </a:r>
          </a:p>
        </p:txBody>
      </p:sp>
    </p:spTree>
  </p:cSld>
  <p:clrMapOvr>
    <a:masterClrMapping/>
  </p:clrMapOvr>
  <p:transition spd="slow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700" dirty="0">
                <a:latin typeface="Calibri" pitchFamily="34" charset="0"/>
                <a:cs typeface="Calibri" pitchFamily="34" charset="0"/>
              </a:rPr>
              <a:t>Průměrný počet ubytovaných v </a:t>
            </a:r>
            <a:r>
              <a:rPr lang="cs-CZ" sz="2700" b="1" dirty="0">
                <a:latin typeface="Calibri" pitchFamily="34" charset="0"/>
                <a:cs typeface="Calibri" pitchFamily="34" charset="0"/>
              </a:rPr>
              <a:t>ZZC Vyšní Lhoty</a:t>
            </a:r>
            <a:br>
              <a:rPr lang="cs-CZ" sz="2400" b="1" dirty="0">
                <a:latin typeface="Calibri" pitchFamily="34" charset="0"/>
                <a:cs typeface="Calibri" pitchFamily="34" charset="0"/>
              </a:rPr>
            </a:br>
            <a:r>
              <a:rPr lang="cs-CZ" sz="2400" b="1" dirty="0">
                <a:latin typeface="Calibri" pitchFamily="34" charset="0"/>
                <a:cs typeface="Calibri" pitchFamily="34" charset="0"/>
              </a:rPr>
              <a:t> v roce 2015</a:t>
            </a:r>
            <a:br>
              <a:rPr lang="cs-CZ" sz="2400" b="1" dirty="0">
                <a:latin typeface="Calibri" pitchFamily="34" charset="0"/>
                <a:cs typeface="Calibri" pitchFamily="34" charset="0"/>
              </a:rPr>
            </a:br>
            <a:r>
              <a:rPr lang="cs-CZ" sz="2200" b="1" dirty="0">
                <a:latin typeface="Calibri" pitchFamily="34" charset="0"/>
                <a:cs typeface="Calibri" pitchFamily="34" charset="0"/>
              </a:rPr>
              <a:t>(</a:t>
            </a:r>
            <a:r>
              <a:rPr lang="cs-CZ" sz="2200" dirty="0">
                <a:latin typeface="Calibri" pitchFamily="34" charset="0"/>
                <a:cs typeface="Calibri" pitchFamily="34" charset="0"/>
              </a:rPr>
              <a:t>v provozu od 7.8.2015)</a:t>
            </a:r>
          </a:p>
        </p:txBody>
      </p:sp>
      <p:graphicFrame>
        <p:nvGraphicFramePr>
          <p:cNvPr id="4" name="Chart 1"/>
          <p:cNvGraphicFramePr>
            <a:graphicFrameLocks/>
          </p:cNvGraphicFramePr>
          <p:nvPr/>
        </p:nvGraphicFramePr>
        <p:xfrm>
          <a:off x="490537" y="1571624"/>
          <a:ext cx="8162925" cy="4737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700" dirty="0">
                <a:latin typeface="Calibri" pitchFamily="34" charset="0"/>
                <a:cs typeface="Calibri" pitchFamily="34" charset="0"/>
              </a:rPr>
              <a:t>Průměrný počet ubytovaných v </a:t>
            </a:r>
            <a:r>
              <a:rPr lang="cs-CZ" sz="2700" b="1" dirty="0">
                <a:latin typeface="Calibri" pitchFamily="34" charset="0"/>
                <a:cs typeface="Calibri" pitchFamily="34" charset="0"/>
              </a:rPr>
              <a:t>ZZC Drahonice</a:t>
            </a:r>
            <a:br>
              <a:rPr lang="cs-CZ" sz="2400" b="1" dirty="0">
                <a:latin typeface="Calibri" pitchFamily="34" charset="0"/>
                <a:cs typeface="Calibri" pitchFamily="34" charset="0"/>
              </a:rPr>
            </a:br>
            <a:r>
              <a:rPr lang="cs-CZ" sz="2400" b="1" dirty="0">
                <a:latin typeface="Calibri" pitchFamily="34" charset="0"/>
                <a:cs typeface="Calibri" pitchFamily="34" charset="0"/>
              </a:rPr>
              <a:t> v roce 2015</a:t>
            </a:r>
            <a:br>
              <a:rPr lang="cs-CZ" sz="2400" b="1" dirty="0">
                <a:latin typeface="Calibri" pitchFamily="34" charset="0"/>
                <a:cs typeface="Calibri" pitchFamily="34" charset="0"/>
              </a:rPr>
            </a:br>
            <a:r>
              <a:rPr lang="cs-CZ" sz="2200" dirty="0">
                <a:latin typeface="Calibri" pitchFamily="34" charset="0"/>
                <a:cs typeface="Calibri" pitchFamily="34" charset="0"/>
              </a:rPr>
              <a:t>(v provozu od 5.10.2015)</a:t>
            </a:r>
          </a:p>
        </p:txBody>
      </p:sp>
      <p:graphicFrame>
        <p:nvGraphicFramePr>
          <p:cNvPr id="4" name="Chart 1"/>
          <p:cNvGraphicFramePr>
            <a:graphicFrameLocks/>
          </p:cNvGraphicFramePr>
          <p:nvPr/>
        </p:nvGraphicFramePr>
        <p:xfrm>
          <a:off x="490537" y="1571624"/>
          <a:ext cx="8162925" cy="4809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pul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cs-CZ" sz="2400" b="1" dirty="0">
                <a:latin typeface="Calibri" pitchFamily="34" charset="0"/>
                <a:cs typeface="Calibri" pitchFamily="34" charset="0"/>
              </a:rPr>
              <a:t>Průměrný počet ubytovaných v ZZC v letech 2006 – 2015</a:t>
            </a:r>
            <a:endParaRPr lang="cs-CZ" sz="1600" b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Graf 3"/>
          <p:cNvGraphicFramePr/>
          <p:nvPr/>
        </p:nvGraphicFramePr>
        <p:xfrm>
          <a:off x="323528" y="1656760"/>
          <a:ext cx="8352927" cy="4724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ll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2" cy="936104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Calibri" pitchFamily="34" charset="0"/>
              </a:rPr>
              <a:t>DOBROVOLNÉ NÁVRATY </a:t>
            </a:r>
            <a:r>
              <a:rPr lang="cs-CZ" sz="2500" b="1" dirty="0">
                <a:latin typeface="Calibri" pitchFamily="34" charset="0"/>
              </a:rPr>
              <a:t>v roce 2015</a:t>
            </a:r>
            <a:endParaRPr lang="cs-CZ" sz="2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Calibri" pitchFamily="34" charset="0"/>
              </a:rPr>
              <a:t>V roce 2015 bylo řešeno celkem </a:t>
            </a:r>
            <a:r>
              <a:rPr lang="cs-CZ" sz="2400" b="1" dirty="0">
                <a:latin typeface="Calibri" pitchFamily="34" charset="0"/>
              </a:rPr>
              <a:t>126 </a:t>
            </a:r>
            <a:r>
              <a:rPr lang="cs-CZ" sz="2400" dirty="0">
                <a:latin typeface="Calibri" pitchFamily="34" charset="0"/>
              </a:rPr>
              <a:t>žádostí o dobrovolný návrat (DN). </a:t>
            </a:r>
          </a:p>
          <a:p>
            <a:r>
              <a:rPr lang="cs-CZ" sz="2400" dirty="0">
                <a:latin typeface="Calibri" pitchFamily="34" charset="0"/>
              </a:rPr>
              <a:t>V 13 případech nebyl DN z rozličných důvodů realizován. </a:t>
            </a:r>
          </a:p>
          <a:p>
            <a:r>
              <a:rPr lang="cs-CZ" sz="2400" b="1" dirty="0">
                <a:latin typeface="Calibri" pitchFamily="34" charset="0"/>
              </a:rPr>
              <a:t>110</a:t>
            </a:r>
            <a:r>
              <a:rPr lang="cs-CZ" sz="2400" dirty="0">
                <a:latin typeface="Calibri" pitchFamily="34" charset="0"/>
              </a:rPr>
              <a:t> z nich (61 mužů, 26 žen a 23 dětí) bylo zrealizováno a klienti navráceni do požadovaných cílových zemí.</a:t>
            </a:r>
          </a:p>
          <a:p>
            <a:r>
              <a:rPr lang="cs-CZ" sz="2400" dirty="0">
                <a:latin typeface="Calibri" pitchFamily="34" charset="0"/>
              </a:rPr>
              <a:t>Celkové náklady vynaložené za DN: 1 098 250,61 Kč, z toho za realizované: </a:t>
            </a:r>
            <a:r>
              <a:rPr lang="cs-CZ" sz="2400" b="1" dirty="0">
                <a:latin typeface="Calibri" pitchFamily="34" charset="0"/>
              </a:rPr>
              <a:t>1 090 597,01 Kč</a:t>
            </a:r>
            <a:r>
              <a:rPr lang="cs-CZ" sz="2400" dirty="0">
                <a:latin typeface="Calibri" pitchFamily="34" charset="0"/>
              </a:rPr>
              <a:t>. </a:t>
            </a:r>
          </a:p>
          <a:p>
            <a:r>
              <a:rPr lang="cs-CZ" sz="2400" dirty="0">
                <a:latin typeface="Calibri" pitchFamily="34" charset="0"/>
              </a:rPr>
              <a:t>V období 1.7.2014 – 30.06.2015 byly DN spolufinancovány z fondu ENF 2013 – 09.</a:t>
            </a:r>
          </a:p>
          <a:p>
            <a:endParaRPr lang="cs-CZ" sz="900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sz="2400" dirty="0">
                <a:latin typeface="Calibri" pitchFamily="34" charset="0"/>
              </a:rPr>
              <a:t>    </a:t>
            </a:r>
            <a:endParaRPr lang="cs-CZ" sz="2200" dirty="0">
              <a:latin typeface="Calibri" pitchFamily="34" charset="0"/>
            </a:endParaRPr>
          </a:p>
        </p:txBody>
      </p:sp>
    </p:spTree>
  </p:cSld>
  <p:clrMapOvr>
    <a:masterClrMapping/>
  </p:clrMapOvr>
  <p:transition spd="slow">
    <p:pul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cs-CZ" sz="3200" b="1" dirty="0">
                <a:latin typeface="Calibri" pitchFamily="34" charset="0"/>
              </a:rPr>
              <a:t>REALIZOVANÉ DOBROVOLNÉ NÁVRATY </a:t>
            </a:r>
            <a:br>
              <a:rPr lang="cs-CZ" sz="3200" b="1" dirty="0">
                <a:latin typeface="Calibri" pitchFamily="34" charset="0"/>
              </a:rPr>
            </a:br>
            <a:r>
              <a:rPr lang="cs-CZ" sz="2800" b="1" dirty="0">
                <a:latin typeface="Calibri" pitchFamily="34" charset="0"/>
              </a:rPr>
              <a:t>v období leden – prosinec 2015</a:t>
            </a:r>
            <a:endParaRPr lang="cs-CZ" sz="2800" b="1" dirty="0"/>
          </a:p>
        </p:txBody>
      </p:sp>
      <p:sp>
        <p:nvSpPr>
          <p:cNvPr id="11" name="Obdélník 10"/>
          <p:cNvSpPr/>
          <p:nvPr/>
        </p:nvSpPr>
        <p:spPr>
          <a:xfrm>
            <a:off x="611560" y="1556792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Calibri" pitchFamily="34" charset="0"/>
              </a:rPr>
              <a:t>- dle země návratu: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347864" y="1556792"/>
            <a:ext cx="2736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Calibri" pitchFamily="34" charset="0"/>
              </a:rPr>
              <a:t>- dle období uskutečnění: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228184" y="1556792"/>
            <a:ext cx="26269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Calibri" pitchFamily="34" charset="0"/>
              </a:rPr>
              <a:t>- dle místa pobytu klienta:</a:t>
            </a:r>
            <a:endParaRPr lang="cs-CZ" dirty="0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611560" y="1988840"/>
          <a:ext cx="2129408" cy="4576407"/>
        </p:xfrm>
        <a:graphic>
          <a:graphicData uri="http://schemas.openxmlformats.org/drawingml/2006/table">
            <a:tbl>
              <a:tblPr/>
              <a:tblGrid>
                <a:gridCol w="149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523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Stát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Počet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23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Kosovo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99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Ukrajina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99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Arménie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99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Gruzie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99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Rusko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99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Kuba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99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Libanon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99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Srbsko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99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Vietnam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99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Ázerbájdžán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499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Mongolsko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23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Afghánistán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523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Bosna a Hercegovina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499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Čína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499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Haiti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499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Indie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499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Irák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499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Tunisko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523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Turecko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523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CELKEM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/>
        </p:nvGraphicFramePr>
        <p:xfrm>
          <a:off x="3491880" y="1988840"/>
          <a:ext cx="2057400" cy="3218730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76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Měsíc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 l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eden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8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únor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8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březen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8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duben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6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květen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6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červen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8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červenec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68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srpen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8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září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68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říjen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68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listopad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76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prosinec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CELKEM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17" name="Tabulka 16"/>
          <p:cNvGraphicFramePr>
            <a:graphicFrameLocks noGrp="1"/>
          </p:cNvGraphicFramePr>
          <p:nvPr/>
        </p:nvGraphicFramePr>
        <p:xfrm>
          <a:off x="6300192" y="1988840"/>
          <a:ext cx="2057400" cy="2254638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28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AZ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28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PřS Zastávka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35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PřS Praha – Ruzyně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35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cs-CZ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PoS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Kostelec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35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cs-CZ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PoS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Havířov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35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ZZC Bělá – Jezová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35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ZZC Vyšní Lhoty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28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soukromí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CELKEM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ll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1080120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Calibri" pitchFamily="34" charset="0"/>
              </a:rPr>
              <a:t>REALIZOVANÉ DOBROVOLNÉ NÁVRATY </a:t>
            </a:r>
            <a:br>
              <a:rPr lang="cs-CZ" sz="3200" b="1" dirty="0">
                <a:latin typeface="Calibri" pitchFamily="34" charset="0"/>
              </a:rPr>
            </a:br>
            <a:r>
              <a:rPr lang="cs-CZ" sz="2500" b="1" dirty="0">
                <a:latin typeface="Calibri" pitchFamily="34" charset="0"/>
              </a:rPr>
              <a:t>v období leden – prosinec 2015</a:t>
            </a:r>
            <a:endParaRPr lang="cs-CZ" sz="2500" dirty="0"/>
          </a:p>
        </p:txBody>
      </p:sp>
      <p:graphicFrame>
        <p:nvGraphicFramePr>
          <p:cNvPr id="4" name="Graf 3"/>
          <p:cNvGraphicFramePr/>
          <p:nvPr/>
        </p:nvGraphicFramePr>
        <p:xfrm>
          <a:off x="323528" y="1556792"/>
          <a:ext cx="8568952" cy="5040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pull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cs-CZ" sz="2500" dirty="0">
                <a:latin typeface="Calibri" pitchFamily="34" charset="0"/>
                <a:cs typeface="Calibri" pitchFamily="34" charset="0"/>
              </a:rPr>
              <a:t>Transfery z ČR dle Nařízení Rady (ES) č. 343/2003 </a:t>
            </a:r>
            <a:r>
              <a:rPr lang="cs-CZ" sz="2800" dirty="0">
                <a:latin typeface="Calibri" pitchFamily="34" charset="0"/>
                <a:cs typeface="Calibri" pitchFamily="34" charset="0"/>
              </a:rPr>
              <a:t>(DUBLIN II)</a:t>
            </a:r>
            <a:endParaRPr lang="cs-CZ" sz="2800" dirty="0"/>
          </a:p>
        </p:txBody>
      </p:sp>
      <p:graphicFrame>
        <p:nvGraphicFramePr>
          <p:cNvPr id="4" name="Graf 3"/>
          <p:cNvGraphicFramePr>
            <a:graphicFrameLocks noGrp="1"/>
          </p:cNvGraphicFramePr>
          <p:nvPr/>
        </p:nvGraphicFramePr>
        <p:xfrm>
          <a:off x="0" y="1628800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ll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cs-CZ" sz="2500" dirty="0">
                <a:latin typeface="Calibri" pitchFamily="34" charset="0"/>
                <a:cs typeface="Calibri" pitchFamily="34" charset="0"/>
              </a:rPr>
              <a:t>Transfery z ČR dle Nařízení Rady (ES) č. 343/2003 </a:t>
            </a:r>
            <a:r>
              <a:rPr lang="cs-CZ" sz="2800" dirty="0">
                <a:latin typeface="Calibri" pitchFamily="34" charset="0"/>
                <a:cs typeface="Calibri" pitchFamily="34" charset="0"/>
              </a:rPr>
              <a:t>(DUBLIN II)</a:t>
            </a:r>
            <a:endParaRPr lang="cs-CZ" sz="2800" dirty="0"/>
          </a:p>
        </p:txBody>
      </p:sp>
      <p:graphicFrame>
        <p:nvGraphicFramePr>
          <p:cNvPr id="4" name="Graf 3"/>
          <p:cNvGraphicFramePr>
            <a:graphicFrameLocks noGrp="1"/>
          </p:cNvGraphicFramePr>
          <p:nvPr/>
        </p:nvGraphicFramePr>
        <p:xfrm>
          <a:off x="0" y="1556792"/>
          <a:ext cx="914400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ll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cs-CZ" sz="2500" dirty="0">
                <a:latin typeface="Calibri" pitchFamily="34" charset="0"/>
                <a:cs typeface="Calibri" pitchFamily="34" charset="0"/>
              </a:rPr>
              <a:t>Transfery do ČR a z ČR dle Nařízení Rady (ES) č. 343/2003 </a:t>
            </a:r>
            <a:r>
              <a:rPr lang="cs-CZ" sz="2800" dirty="0">
                <a:latin typeface="Calibri" pitchFamily="34" charset="0"/>
                <a:cs typeface="Calibri" pitchFamily="34" charset="0"/>
              </a:rPr>
              <a:t>(DUBLIN II)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>
              <a:latin typeface="Calibri" pitchFamily="34" charset="0"/>
            </a:endParaRPr>
          </a:p>
          <a:p>
            <a:pPr algn="ctr">
              <a:buNone/>
            </a:pPr>
            <a:r>
              <a:rPr lang="cs-CZ" dirty="0">
                <a:latin typeface="Calibri" pitchFamily="34" charset="0"/>
              </a:rPr>
              <a:t>Náklady na dopravu (letecky) klientů transferovaných mimo území ČR za rok 2015:</a:t>
            </a:r>
          </a:p>
          <a:p>
            <a:pPr algn="ctr">
              <a:buNone/>
            </a:pPr>
            <a:r>
              <a:rPr lang="cs-CZ" dirty="0">
                <a:solidFill>
                  <a:srgbClr val="FF0000"/>
                </a:solidFill>
                <a:latin typeface="Calibri" pitchFamily="34" charset="0"/>
              </a:rPr>
              <a:t>918 779 Kč</a:t>
            </a:r>
          </a:p>
          <a:p>
            <a:pPr algn="ctr">
              <a:buNone/>
            </a:pPr>
            <a:endParaRPr lang="cs-CZ" dirty="0">
              <a:solidFill>
                <a:srgbClr val="FF0000"/>
              </a:solidFill>
              <a:latin typeface="Calibri" pitchFamily="34" charset="0"/>
            </a:endParaRPr>
          </a:p>
          <a:p>
            <a:pPr algn="ctr">
              <a:buNone/>
            </a:pPr>
            <a:r>
              <a:rPr lang="cs-CZ" dirty="0">
                <a:latin typeface="Calibri" pitchFamily="34" charset="0"/>
              </a:rPr>
              <a:t>Změna oproti roku 2014:</a:t>
            </a:r>
          </a:p>
          <a:p>
            <a:pPr algn="ctr">
              <a:buNone/>
            </a:pPr>
            <a:r>
              <a:rPr lang="cs-CZ" dirty="0">
                <a:latin typeface="Calibri" pitchFamily="34" charset="0"/>
              </a:rPr>
              <a:t>+ 294 737 Kč</a:t>
            </a:r>
          </a:p>
          <a:p>
            <a:pPr algn="ctr">
              <a:buNone/>
            </a:pP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ransition spd="slow">
    <p:pull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/>
              <a:t>Psychologické služby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387000"/>
              </p:ext>
            </p:extLst>
          </p:nvPr>
        </p:nvGraphicFramePr>
        <p:xfrm>
          <a:off x="251520" y="1988838"/>
          <a:ext cx="8568954" cy="38164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2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8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9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81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81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98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34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330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241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714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6989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3380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73380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578571">
                <a:tc rowSpan="9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Psychologické služby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zařízení/ měsíc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hod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Kč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8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Bělá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61,5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39 975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Zastávka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12,75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9,25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5,75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37,75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24 160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Drahonice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20 150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8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Kostelec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3,25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2,25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22,5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13 500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8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Vyšní Lh.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20,5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16 750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8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Ruzyně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0 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8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Havířov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0 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99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Všechna zařízení celkem hodin/ Kč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173,25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114535</a:t>
                      </a:r>
                      <a:endParaRPr lang="cs-CZ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167129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000" b="1" dirty="0">
                <a:latin typeface="Calibri" pitchFamily="34" charset="0"/>
                <a:cs typeface="Calibri" pitchFamily="34" charset="0"/>
              </a:rPr>
              <a:t>Příchody do AZ v období leden – prosinec 2015</a:t>
            </a:r>
            <a:br>
              <a:rPr lang="cs-CZ" sz="3000" b="1" dirty="0">
                <a:latin typeface="Calibri" pitchFamily="34" charset="0"/>
                <a:cs typeface="Calibri" pitchFamily="34" charset="0"/>
              </a:rPr>
            </a:br>
            <a:r>
              <a:rPr lang="cs-CZ" sz="2700" dirty="0">
                <a:latin typeface="Calibri" pitchFamily="34" charset="0"/>
                <a:cs typeface="Calibri" pitchFamily="34" charset="0"/>
              </a:rPr>
              <a:t>dle státní příslušnosti</a:t>
            </a:r>
            <a:br>
              <a:rPr lang="cs-CZ" sz="3200" b="1" dirty="0">
                <a:latin typeface="Calibri" pitchFamily="34" charset="0"/>
                <a:cs typeface="Calibri" pitchFamily="34" charset="0"/>
              </a:rPr>
            </a:br>
            <a:r>
              <a:rPr lang="cs-CZ" sz="1600" b="1" dirty="0">
                <a:latin typeface="Calibri" pitchFamily="34" charset="0"/>
                <a:cs typeface="Calibri" pitchFamily="34" charset="0"/>
              </a:rPr>
              <a:t>(absolutní počet uveden v závorce)</a:t>
            </a:r>
          </a:p>
        </p:txBody>
      </p:sp>
      <p:graphicFrame>
        <p:nvGraphicFramePr>
          <p:cNvPr id="5" name="Graf 4"/>
          <p:cNvGraphicFramePr>
            <a:graphicFrameLocks/>
          </p:cNvGraphicFramePr>
          <p:nvPr/>
        </p:nvGraphicFramePr>
        <p:xfrm>
          <a:off x="323528" y="1628800"/>
          <a:ext cx="856895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pull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/>
              <a:t>Psychologické služby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18779207"/>
              </p:ext>
            </p:extLst>
          </p:nvPr>
        </p:nvGraphicFramePr>
        <p:xfrm>
          <a:off x="457200" y="1773238"/>
          <a:ext cx="4038908" cy="21327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94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3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</a:rPr>
                        <a:t>Druh intervence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5197" marR="651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</a:rPr>
                        <a:t>Počet hodin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5197" marR="6519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7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</a:rPr>
                        <a:t>Krizová intervence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5197" marR="651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</a:rPr>
                        <a:t>75,5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5197" marR="6519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3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</a:rPr>
                        <a:t>Terapie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5197" marR="651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</a:rPr>
                        <a:t>53,5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5197" marR="6519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3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</a:rPr>
                        <a:t>Diagnostika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5197" marR="651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</a:rPr>
                        <a:t>33,25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5197" marR="6519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0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</a:rPr>
                        <a:t>Poradenství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5197" marR="651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5197" marR="6519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Zástupný symbol pro obsah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93766043"/>
              </p:ext>
            </p:extLst>
          </p:nvPr>
        </p:nvGraphicFramePr>
        <p:xfrm>
          <a:off x="5436096" y="1772816"/>
          <a:ext cx="2679948" cy="41764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6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3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43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</a:rPr>
                        <a:t>Státní příslušnost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</a:rPr>
                        <a:t>Počet klientů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</a:rPr>
                        <a:t>Afghánistán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</a:rPr>
                        <a:t>Ukrajina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</a:rPr>
                        <a:t>Sýrie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</a:rPr>
                        <a:t>Irák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</a:rPr>
                        <a:t>Pákistán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</a:rPr>
                        <a:t>Srbsko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0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</a:rPr>
                        <a:t>Jordánsko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0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</a:rPr>
                        <a:t>Indie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90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</a:rPr>
                        <a:t>Lotyšsko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90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</a:rPr>
                        <a:t>Maroko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552530"/>
      </p:ext>
    </p:extLst>
  </p:cSld>
  <p:clrMapOvr>
    <a:masterClrMapping/>
  </p:clrMapOvr>
  <p:transition spd="slow">
    <p:pull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latin typeface="Calibri" panose="020F0502020204030204" pitchFamily="34" charset="0"/>
              </a:rPr>
              <a:t>Supervize</a:t>
            </a: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20888"/>
            <a:ext cx="9130906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5771998"/>
      </p:ext>
    </p:extLst>
  </p:cSld>
  <p:clrMapOvr>
    <a:masterClrMapping/>
  </p:clrMapOvr>
  <p:transition spd="slow">
    <p:pull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Integrace osob s MO – výuka českého jazyka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Calibri" panose="020F0502020204030204" pitchFamily="34" charset="0"/>
              </a:rPr>
              <a:t>veřejná zakázka byla vypsána na výuku na dva roky s celkovým rozpočtem 2 000 000 Kč. V roce 2015 bylo z rozpočtu 1 000 000 Kč vyčerpáno 76 %, zaplaceno bylo tedy 760 960 Kč.</a:t>
            </a:r>
          </a:p>
          <a:p>
            <a:endParaRPr lang="cs-CZ" sz="2000" dirty="0">
              <a:latin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139996"/>
              </p:ext>
            </p:extLst>
          </p:nvPr>
        </p:nvGraphicFramePr>
        <p:xfrm>
          <a:off x="755576" y="2924944"/>
          <a:ext cx="5876925" cy="2218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Dokument" r:id="rId3" imgW="5877017" imgH="1844337" progId="Word.Document.12">
                  <p:embed/>
                </p:oleObj>
              </mc:Choice>
              <mc:Fallback>
                <p:oleObj name="Dokument" r:id="rId3" imgW="5877017" imgH="184433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5576" y="2924944"/>
                        <a:ext cx="5876925" cy="22184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260927"/>
              </p:ext>
            </p:extLst>
          </p:nvPr>
        </p:nvGraphicFramePr>
        <p:xfrm>
          <a:off x="755576" y="4869160"/>
          <a:ext cx="7170984" cy="1656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Dokument" r:id="rId5" imgW="5877017" imgH="1359365" progId="Word.Document.12">
                  <p:embed/>
                </p:oleObj>
              </mc:Choice>
              <mc:Fallback>
                <p:oleObj name="Dokument" r:id="rId5" imgW="5877017" imgH="13593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5576" y="4869160"/>
                        <a:ext cx="7170984" cy="16561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4154765"/>
      </p:ext>
    </p:extLst>
  </p:cSld>
  <p:clrMapOvr>
    <a:masterClrMapping/>
  </p:clrMapOvr>
  <p:transition spd="slow">
    <p:pull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cs-CZ" sz="2400" b="1" dirty="0">
                <a:latin typeface="Calibri" pitchFamily="34" charset="0"/>
                <a:cs typeface="Calibri" pitchFamily="34" charset="0"/>
              </a:rPr>
              <a:t>Trendy vývoje</a:t>
            </a:r>
            <a:br>
              <a:rPr lang="cs-CZ" sz="2400" b="1" dirty="0">
                <a:latin typeface="Calibri" pitchFamily="34" charset="0"/>
                <a:cs typeface="Calibri" pitchFamily="34" charset="0"/>
              </a:rPr>
            </a:br>
            <a:r>
              <a:rPr lang="cs-CZ" sz="2000" b="1" dirty="0">
                <a:latin typeface="Calibri" pitchFamily="34" charset="0"/>
              </a:rPr>
              <a:t>Příchody do AZ - nejčastější státní příslušnosti v letech 2000 – 2004</a:t>
            </a:r>
            <a:endParaRPr lang="cs-CZ" sz="2000" b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Graf 4"/>
          <p:cNvGraphicFramePr>
            <a:graphicFrameLocks/>
          </p:cNvGraphicFramePr>
          <p:nvPr/>
        </p:nvGraphicFramePr>
        <p:xfrm>
          <a:off x="323528" y="1614487"/>
          <a:ext cx="8424936" cy="4910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pull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cs-CZ" sz="2400" b="1" dirty="0">
                <a:latin typeface="Calibri" pitchFamily="34" charset="0"/>
                <a:cs typeface="Calibri" pitchFamily="34" charset="0"/>
              </a:rPr>
              <a:t>Trendy vývoje</a:t>
            </a:r>
            <a:br>
              <a:rPr lang="cs-CZ" sz="2400" b="1" dirty="0">
                <a:latin typeface="Calibri" pitchFamily="34" charset="0"/>
                <a:cs typeface="Calibri" pitchFamily="34" charset="0"/>
              </a:rPr>
            </a:br>
            <a:r>
              <a:rPr lang="cs-CZ" sz="2000" b="1" dirty="0">
                <a:latin typeface="Calibri" pitchFamily="34" charset="0"/>
              </a:rPr>
              <a:t>Příchody do AZ - nejčastější státní příslušnosti v letech 2005 – 2009</a:t>
            </a:r>
            <a:endParaRPr lang="cs-CZ" sz="2000" b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Graf 3"/>
          <p:cNvGraphicFramePr>
            <a:graphicFrameLocks/>
          </p:cNvGraphicFramePr>
          <p:nvPr/>
        </p:nvGraphicFramePr>
        <p:xfrm>
          <a:off x="323528" y="1566862"/>
          <a:ext cx="8352928" cy="4958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pull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cs-CZ" sz="2400" b="1" dirty="0">
                <a:latin typeface="Calibri" pitchFamily="34" charset="0"/>
                <a:cs typeface="Calibri" pitchFamily="34" charset="0"/>
              </a:rPr>
              <a:t>Trendy vývoje</a:t>
            </a:r>
            <a:br>
              <a:rPr lang="cs-CZ" sz="2400" b="1" dirty="0">
                <a:latin typeface="Calibri" pitchFamily="34" charset="0"/>
                <a:cs typeface="Calibri" pitchFamily="34" charset="0"/>
              </a:rPr>
            </a:br>
            <a:r>
              <a:rPr lang="cs-CZ" sz="2000" b="1" dirty="0">
                <a:latin typeface="Calibri" pitchFamily="34" charset="0"/>
              </a:rPr>
              <a:t>Příchody do AZ - nejčastější státní příslušnosti v letech 2010 – 2015</a:t>
            </a:r>
            <a:endParaRPr lang="cs-CZ" sz="2000" b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Graf 3"/>
          <p:cNvGraphicFramePr>
            <a:graphicFrameLocks/>
          </p:cNvGraphicFramePr>
          <p:nvPr/>
        </p:nvGraphicFramePr>
        <p:xfrm>
          <a:off x="323528" y="1566862"/>
          <a:ext cx="8424936" cy="4958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pull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000" b="1" dirty="0">
                <a:latin typeface="Calibri" pitchFamily="34" charset="0"/>
                <a:cs typeface="Calibri" pitchFamily="34" charset="0"/>
              </a:rPr>
              <a:t>Příchody do AZ v období leden - únor 2016</a:t>
            </a:r>
            <a:br>
              <a:rPr lang="cs-CZ" sz="3000" b="1" dirty="0">
                <a:latin typeface="Calibri" pitchFamily="34" charset="0"/>
                <a:cs typeface="Calibri" pitchFamily="34" charset="0"/>
              </a:rPr>
            </a:br>
            <a:r>
              <a:rPr lang="cs-CZ" sz="2700" dirty="0">
                <a:latin typeface="Calibri" pitchFamily="34" charset="0"/>
                <a:cs typeface="Calibri" pitchFamily="34" charset="0"/>
              </a:rPr>
              <a:t>dle státní příslušnosti</a:t>
            </a:r>
            <a:br>
              <a:rPr lang="cs-CZ" sz="3200" b="1" dirty="0">
                <a:latin typeface="Calibri" pitchFamily="34" charset="0"/>
                <a:cs typeface="Calibri" pitchFamily="34" charset="0"/>
              </a:rPr>
            </a:br>
            <a:r>
              <a:rPr lang="cs-CZ" sz="1300" b="1" dirty="0">
                <a:latin typeface="Calibri" pitchFamily="34" charset="0"/>
                <a:cs typeface="Calibri" pitchFamily="34" charset="0"/>
              </a:rPr>
              <a:t>(absolutní počet uveden v závorce)</a:t>
            </a:r>
            <a:br>
              <a:rPr lang="cs-CZ" sz="1200" b="1" dirty="0">
                <a:latin typeface="Calibri" pitchFamily="34" charset="0"/>
                <a:cs typeface="Calibri" pitchFamily="34" charset="0"/>
              </a:rPr>
            </a:br>
            <a:br>
              <a:rPr lang="cs-CZ" sz="1200" b="1" dirty="0">
                <a:latin typeface="Calibri" pitchFamily="34" charset="0"/>
                <a:cs typeface="Calibri" pitchFamily="34" charset="0"/>
              </a:rPr>
            </a:br>
            <a:r>
              <a:rPr lang="cs-CZ" sz="2200" b="1" dirty="0">
                <a:latin typeface="Calibri" pitchFamily="34" charset="0"/>
                <a:cs typeface="Calibri" pitchFamily="34" charset="0"/>
              </a:rPr>
              <a:t>CELKOVÝ POČET: </a:t>
            </a:r>
            <a:r>
              <a:rPr lang="cs-CZ" sz="2200" dirty="0">
                <a:latin typeface="Calibri" pitchFamily="34" charset="0"/>
                <a:cs typeface="Calibri" pitchFamily="34" charset="0"/>
              </a:rPr>
              <a:t>201</a:t>
            </a:r>
            <a:r>
              <a:rPr lang="cs-CZ" sz="2200" b="1" dirty="0">
                <a:latin typeface="Calibri" pitchFamily="34" charset="0"/>
                <a:cs typeface="Calibri" pitchFamily="34" charset="0"/>
              </a:rPr>
              <a:t> osob</a:t>
            </a:r>
          </a:p>
        </p:txBody>
      </p:sp>
      <p:graphicFrame>
        <p:nvGraphicFramePr>
          <p:cNvPr id="5" name="Graf 4"/>
          <p:cNvGraphicFramePr>
            <a:graphicFrameLocks/>
          </p:cNvGraphicFramePr>
          <p:nvPr/>
        </p:nvGraphicFramePr>
        <p:xfrm>
          <a:off x="323528" y="1495424"/>
          <a:ext cx="8568951" cy="5029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9146576"/>
      </p:ext>
    </p:extLst>
  </p:cSld>
  <p:clrMapOvr>
    <a:masterClrMapping/>
  </p:clrMapOvr>
  <p:transition spd="slow">
    <p:pull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000" b="1" dirty="0">
                <a:latin typeface="Calibri" pitchFamily="34" charset="0"/>
                <a:cs typeface="Calibri" pitchFamily="34" charset="0"/>
              </a:rPr>
              <a:t>Příchody do ZZC v období leden - únor 2016</a:t>
            </a:r>
            <a:br>
              <a:rPr lang="cs-CZ" sz="3000" b="1" dirty="0">
                <a:latin typeface="Calibri" pitchFamily="34" charset="0"/>
                <a:cs typeface="Calibri" pitchFamily="34" charset="0"/>
              </a:rPr>
            </a:br>
            <a:r>
              <a:rPr lang="cs-CZ" sz="2700" dirty="0">
                <a:latin typeface="Calibri" pitchFamily="34" charset="0"/>
                <a:cs typeface="Calibri" pitchFamily="34" charset="0"/>
              </a:rPr>
              <a:t>dle státní příslušnosti</a:t>
            </a:r>
            <a:br>
              <a:rPr lang="cs-CZ" sz="3200" b="1" dirty="0">
                <a:latin typeface="Calibri" pitchFamily="34" charset="0"/>
                <a:cs typeface="Calibri" pitchFamily="34" charset="0"/>
              </a:rPr>
            </a:br>
            <a:r>
              <a:rPr lang="cs-CZ" sz="1300" b="1" dirty="0">
                <a:latin typeface="Calibri" pitchFamily="34" charset="0"/>
                <a:cs typeface="Calibri" pitchFamily="34" charset="0"/>
              </a:rPr>
              <a:t>(absolutní počet uveden v závorce)</a:t>
            </a:r>
            <a:br>
              <a:rPr lang="cs-CZ" sz="1200" b="1" dirty="0">
                <a:latin typeface="Calibri" pitchFamily="34" charset="0"/>
                <a:cs typeface="Calibri" pitchFamily="34" charset="0"/>
              </a:rPr>
            </a:br>
            <a:br>
              <a:rPr lang="cs-CZ" sz="1200" b="1" dirty="0">
                <a:latin typeface="Calibri" pitchFamily="34" charset="0"/>
                <a:cs typeface="Calibri" pitchFamily="34" charset="0"/>
              </a:rPr>
            </a:br>
            <a:r>
              <a:rPr lang="cs-CZ" sz="2200" b="1" dirty="0">
                <a:latin typeface="Calibri" pitchFamily="34" charset="0"/>
                <a:cs typeface="Calibri" pitchFamily="34" charset="0"/>
              </a:rPr>
              <a:t>CELKOVÝ POČET: </a:t>
            </a:r>
            <a:r>
              <a:rPr lang="cs-CZ" sz="2200" dirty="0">
                <a:latin typeface="Calibri" pitchFamily="34" charset="0"/>
                <a:cs typeface="Calibri" pitchFamily="34" charset="0"/>
              </a:rPr>
              <a:t>67</a:t>
            </a:r>
            <a:r>
              <a:rPr lang="cs-CZ" sz="2200" b="1" dirty="0">
                <a:latin typeface="Calibri" pitchFamily="34" charset="0"/>
                <a:cs typeface="Calibri" pitchFamily="34" charset="0"/>
              </a:rPr>
              <a:t> osob</a:t>
            </a:r>
          </a:p>
        </p:txBody>
      </p:sp>
      <p:graphicFrame>
        <p:nvGraphicFramePr>
          <p:cNvPr id="6" name="Graf 5"/>
          <p:cNvGraphicFramePr/>
          <p:nvPr/>
        </p:nvGraphicFramePr>
        <p:xfrm>
          <a:off x="251520" y="1690687"/>
          <a:ext cx="8640960" cy="4906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8627424"/>
      </p:ext>
    </p:extLst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1232120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Calibri" pitchFamily="34" charset="0"/>
                <a:cs typeface="Calibri" pitchFamily="34" charset="0"/>
              </a:rPr>
              <a:t>Odchody z AZ v období leden – prosinec 2015 </a:t>
            </a:r>
            <a:br>
              <a:rPr lang="cs-CZ" sz="2800" b="1" dirty="0">
                <a:latin typeface="Calibri" pitchFamily="34" charset="0"/>
                <a:cs typeface="Calibri" pitchFamily="34" charset="0"/>
              </a:rPr>
            </a:br>
            <a:r>
              <a:rPr lang="cs-CZ" sz="2800" dirty="0">
                <a:latin typeface="Calibri" pitchFamily="34" charset="0"/>
                <a:cs typeface="Calibri" pitchFamily="34" charset="0"/>
              </a:rPr>
              <a:t>–</a:t>
            </a:r>
            <a:r>
              <a:rPr lang="cs-CZ" sz="28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>
                <a:latin typeface="Calibri" pitchFamily="34" charset="0"/>
                <a:cs typeface="Calibri" pitchFamily="34" charset="0"/>
              </a:rPr>
              <a:t>dle způsobu odchodu</a:t>
            </a:r>
            <a:endParaRPr lang="cs-CZ" sz="2800" dirty="0"/>
          </a:p>
        </p:txBody>
      </p:sp>
      <p:sp>
        <p:nvSpPr>
          <p:cNvPr id="6" name="Obdélník 5"/>
          <p:cNvSpPr/>
          <p:nvPr/>
        </p:nvSpPr>
        <p:spPr>
          <a:xfrm>
            <a:off x="395536" y="1772816"/>
            <a:ext cx="856895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>
                <a:latin typeface="Calibri" pitchFamily="34" charset="0"/>
                <a:cs typeface="Calibri" pitchFamily="34" charset="0"/>
              </a:rPr>
              <a:t>celkem 1 776 odchodů + 115 azylantů, osob s udělenou doplňkovou ochranou nebo    		      žadatelů o udělení MO bylo přemístěno z </a:t>
            </a:r>
            <a:r>
              <a:rPr lang="cs-CZ" dirty="0" err="1">
                <a:latin typeface="Calibri" pitchFamily="34" charset="0"/>
                <a:cs typeface="Calibri" pitchFamily="34" charset="0"/>
              </a:rPr>
              <a:t>PoS</a:t>
            </a:r>
            <a:r>
              <a:rPr lang="cs-CZ" dirty="0">
                <a:latin typeface="Calibri" pitchFamily="34" charset="0"/>
                <a:cs typeface="Calibri" pitchFamily="34" charset="0"/>
              </a:rPr>
              <a:t> do IAS</a:t>
            </a:r>
          </a:p>
          <a:p>
            <a:r>
              <a:rPr lang="cs-CZ" sz="1600" dirty="0">
                <a:latin typeface="Calibri" pitchFamily="34" charset="0"/>
                <a:cs typeface="Calibri" pitchFamily="34" charset="0"/>
              </a:rPr>
              <a:t>                                                    (změna oproti roku 2014: +438 / +26)</a:t>
            </a: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Calibri" pitchFamily="34" charset="0"/>
                <a:cs typeface="Calibri" pitchFamily="34" charset="0"/>
              </a:rPr>
              <a:t>   svévolně: 619 (reálně 163, protože opětovně se vrátilo 456 osob)</a:t>
            </a:r>
            <a:endParaRPr lang="cs-CZ" sz="1600" dirty="0">
              <a:latin typeface="Calibri" pitchFamily="34" charset="0"/>
              <a:cs typeface="Calibri" pitchFamily="34" charset="0"/>
            </a:endParaRPr>
          </a:p>
          <a:p>
            <a:r>
              <a:rPr lang="cs-CZ" dirty="0">
                <a:latin typeface="Calibri" pitchFamily="34" charset="0"/>
                <a:cs typeface="Calibri" pitchFamily="34" charset="0"/>
              </a:rPr>
              <a:t>    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(změna oproti roku 2014: +173 / +34)</a:t>
            </a: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Calibri" pitchFamily="34" charset="0"/>
                <a:cs typeface="Calibri" pitchFamily="34" charset="0"/>
              </a:rPr>
              <a:t>   ukončení azylové procedury s negativním výsledkem: 240 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(změna oproti roku 2014: +3)</a:t>
            </a: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Calibri" pitchFamily="34" charset="0"/>
                <a:cs typeface="Calibri" pitchFamily="34" charset="0"/>
              </a:rPr>
              <a:t>   do soukromí: 685 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(změna oproti roku 2014: +220)</a:t>
            </a: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Calibri" pitchFamily="34" charset="0"/>
                <a:cs typeface="Calibri" pitchFamily="34" charset="0"/>
              </a:rPr>
              <a:t>   udělení azylu nebo doplňkové ochrany (odchod mimo AZ) : 77 </a:t>
            </a:r>
          </a:p>
          <a:p>
            <a:r>
              <a:rPr lang="cs-CZ" sz="1600" dirty="0">
                <a:latin typeface="Calibri" pitchFamily="34" charset="0"/>
                <a:cs typeface="Calibri" pitchFamily="34" charset="0"/>
              </a:rPr>
              <a:t>     (změna oproti roku 2014: +15)</a:t>
            </a: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Calibri" pitchFamily="34" charset="0"/>
                <a:cs typeface="Calibri" pitchFamily="34" charset="0"/>
              </a:rPr>
              <a:t>   udělení azylu nebo doplňkové ochrany (přemístění do IAS) : 115 </a:t>
            </a:r>
          </a:p>
          <a:p>
            <a:r>
              <a:rPr lang="cs-CZ" sz="1600" dirty="0">
                <a:latin typeface="Calibri" pitchFamily="34" charset="0"/>
                <a:cs typeface="Calibri" pitchFamily="34" charset="0"/>
              </a:rPr>
              <a:t>     (změna oproti roku 2014: +26)</a:t>
            </a: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Calibri" pitchFamily="34" charset="0"/>
                <a:cs typeface="Calibri" pitchFamily="34" charset="0"/>
              </a:rPr>
              <a:t>   repatriace osob ubytovaných v PřS nebo </a:t>
            </a:r>
            <a:r>
              <a:rPr lang="cs-CZ" dirty="0" err="1">
                <a:latin typeface="Calibri" pitchFamily="34" charset="0"/>
                <a:cs typeface="Calibri" pitchFamily="34" charset="0"/>
              </a:rPr>
              <a:t>PoS</a:t>
            </a:r>
            <a:r>
              <a:rPr lang="cs-CZ" dirty="0">
                <a:latin typeface="Calibri" pitchFamily="34" charset="0"/>
                <a:cs typeface="Calibri" pitchFamily="34" charset="0"/>
              </a:rPr>
              <a:t>: 67 + 5 ze soukromí , ze ZZC: 38</a:t>
            </a:r>
          </a:p>
          <a:p>
            <a:r>
              <a:rPr lang="cs-CZ" sz="1600" dirty="0">
                <a:latin typeface="Calibri" pitchFamily="34" charset="0"/>
                <a:cs typeface="Calibri" pitchFamily="34" charset="0"/>
              </a:rPr>
              <a:t>     (změna oproti roku 2014: +41 / -5 / -)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  </a:t>
            </a:r>
            <a:r>
              <a:rPr lang="cs-CZ" dirty="0">
                <a:latin typeface="Calibri" pitchFamily="34" charset="0"/>
                <a:cs typeface="Calibri" pitchFamily="34" charset="0"/>
              </a:rPr>
              <a:t>ukončení výjimky na ubytování: 61 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(změna oproti roku 2014: -7)</a:t>
            </a: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Calibri" pitchFamily="34" charset="0"/>
                <a:cs typeface="Calibri" pitchFamily="34" charset="0"/>
              </a:rPr>
              <a:t>   transfer do odpovědné země dle Nařízení Rady (ES) č. 343/2003 (Dublin II) : 23</a:t>
            </a:r>
          </a:p>
          <a:p>
            <a:r>
              <a:rPr lang="cs-CZ" sz="1600" dirty="0">
                <a:latin typeface="Calibri" pitchFamily="34" charset="0"/>
                <a:cs typeface="Calibri" pitchFamily="34" charset="0"/>
              </a:rPr>
              <a:t>     (změna oproti roku 2014: +2)</a:t>
            </a: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Calibri" pitchFamily="34" charset="0"/>
                <a:cs typeface="Calibri" pitchFamily="34" charset="0"/>
              </a:rPr>
              <a:t>   ostatní: 4 </a:t>
            </a:r>
            <a:r>
              <a:rPr lang="cs-CZ" sz="1600" dirty="0">
                <a:latin typeface="Calibri" pitchFamily="34" charset="0"/>
                <a:cs typeface="Calibri" pitchFamily="34" charset="0"/>
              </a:rPr>
              <a:t>(změna oproti roku 2014: -8)</a:t>
            </a:r>
          </a:p>
        </p:txBody>
      </p:sp>
    </p:spTree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200" dirty="0">
                <a:latin typeface="Calibri" pitchFamily="34" charset="0"/>
                <a:cs typeface="Calibri" pitchFamily="34" charset="0"/>
              </a:rPr>
              <a:t>Průměrný počet ubytovaných ve všech PřS a </a:t>
            </a:r>
            <a:r>
              <a:rPr lang="cs-CZ" sz="3200" dirty="0" err="1">
                <a:latin typeface="Calibri" pitchFamily="34" charset="0"/>
                <a:cs typeface="Calibri" pitchFamily="34" charset="0"/>
              </a:rPr>
              <a:t>PoS</a:t>
            </a:r>
            <a:br>
              <a:rPr lang="cs-CZ" sz="3200" dirty="0">
                <a:latin typeface="Calibri" pitchFamily="34" charset="0"/>
                <a:cs typeface="Calibri" pitchFamily="34" charset="0"/>
              </a:rPr>
            </a:br>
            <a:r>
              <a:rPr lang="cs-CZ" sz="2800" b="1" dirty="0">
                <a:latin typeface="Calibri" pitchFamily="34" charset="0"/>
                <a:cs typeface="Calibri" pitchFamily="34" charset="0"/>
              </a:rPr>
              <a:t>v období leden – prosinec 2015</a:t>
            </a:r>
          </a:p>
        </p:txBody>
      </p:sp>
      <p:graphicFrame>
        <p:nvGraphicFramePr>
          <p:cNvPr id="4" name="Graf 3"/>
          <p:cNvGraphicFramePr/>
          <p:nvPr/>
        </p:nvGraphicFramePr>
        <p:xfrm>
          <a:off x="539552" y="1527531"/>
          <a:ext cx="8064896" cy="4925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latin typeface="Calibri" pitchFamily="34" charset="0"/>
                <a:cs typeface="Calibri" pitchFamily="34" charset="0"/>
              </a:rPr>
              <a:t>Průměrný počet ubytovaných v PřS </a:t>
            </a:r>
            <a:br>
              <a:rPr lang="cs-CZ" sz="3200" dirty="0">
                <a:latin typeface="Calibri" pitchFamily="34" charset="0"/>
                <a:cs typeface="Calibri" pitchFamily="34" charset="0"/>
              </a:rPr>
            </a:br>
            <a:r>
              <a:rPr lang="cs-CZ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dirty="0">
                <a:latin typeface="Calibri" pitchFamily="34" charset="0"/>
                <a:cs typeface="Calibri" pitchFamily="34" charset="0"/>
              </a:rPr>
              <a:t>v období leden – prosinec 2015</a:t>
            </a:r>
          </a:p>
        </p:txBody>
      </p:sp>
      <p:graphicFrame>
        <p:nvGraphicFramePr>
          <p:cNvPr id="5" name="Graf 4"/>
          <p:cNvGraphicFramePr/>
          <p:nvPr/>
        </p:nvGraphicFramePr>
        <p:xfrm>
          <a:off x="467544" y="1543956"/>
          <a:ext cx="8208912" cy="4981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700" dirty="0">
                <a:latin typeface="Calibri" pitchFamily="34" charset="0"/>
                <a:cs typeface="Calibri" pitchFamily="34" charset="0"/>
              </a:rPr>
              <a:t>Průměrný počet ubytovaných v </a:t>
            </a:r>
            <a:r>
              <a:rPr lang="cs-CZ" sz="2700" b="1" dirty="0">
                <a:latin typeface="Calibri" pitchFamily="34" charset="0"/>
                <a:cs typeface="Calibri" pitchFamily="34" charset="0"/>
              </a:rPr>
              <a:t>PřS Zastávka</a:t>
            </a:r>
            <a:br>
              <a:rPr lang="cs-CZ" sz="2400" b="1" dirty="0">
                <a:latin typeface="Calibri" pitchFamily="34" charset="0"/>
                <a:cs typeface="Calibri" pitchFamily="34" charset="0"/>
              </a:rPr>
            </a:br>
            <a:r>
              <a:rPr lang="cs-CZ" sz="2400" b="1" dirty="0">
                <a:latin typeface="Calibri" pitchFamily="34" charset="0"/>
                <a:cs typeface="Calibri" pitchFamily="34" charset="0"/>
              </a:rPr>
              <a:t>v období leden – prosinec 2015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Graf 4"/>
          <p:cNvGraphicFramePr/>
          <p:nvPr/>
        </p:nvGraphicFramePr>
        <p:xfrm>
          <a:off x="395536" y="1484784"/>
          <a:ext cx="8280919" cy="5052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700" dirty="0">
                <a:latin typeface="Calibri" pitchFamily="34" charset="0"/>
                <a:cs typeface="Calibri" pitchFamily="34" charset="0"/>
              </a:rPr>
              <a:t>Průměrný počet ubytovaných v </a:t>
            </a:r>
            <a:r>
              <a:rPr lang="cs-CZ" sz="2700" b="1" dirty="0">
                <a:latin typeface="Calibri" pitchFamily="34" charset="0"/>
                <a:cs typeface="Calibri" pitchFamily="34" charset="0"/>
              </a:rPr>
              <a:t>PřS Praha – Ruzyně</a:t>
            </a:r>
            <a:br>
              <a:rPr lang="cs-CZ" sz="2400" b="1" dirty="0">
                <a:latin typeface="Calibri" pitchFamily="34" charset="0"/>
                <a:cs typeface="Calibri" pitchFamily="34" charset="0"/>
              </a:rPr>
            </a:br>
            <a:r>
              <a:rPr lang="cs-CZ" sz="2400" b="1" dirty="0">
                <a:latin typeface="Calibri" pitchFamily="34" charset="0"/>
                <a:cs typeface="Calibri" pitchFamily="34" charset="0"/>
              </a:rPr>
              <a:t> v období leden – prosinec 2015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Chart 1"/>
          <p:cNvGraphicFramePr>
            <a:graphicFrameLocks/>
          </p:cNvGraphicFramePr>
          <p:nvPr/>
        </p:nvGraphicFramePr>
        <p:xfrm>
          <a:off x="485775" y="1576387"/>
          <a:ext cx="8172450" cy="4804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latin typeface="Calibri" pitchFamily="34" charset="0"/>
                <a:cs typeface="Calibri" pitchFamily="34" charset="0"/>
              </a:rPr>
              <a:t>Průměrný počet ubytovaných v </a:t>
            </a:r>
            <a:r>
              <a:rPr lang="cs-CZ" sz="3200" dirty="0" err="1">
                <a:latin typeface="Calibri" pitchFamily="34" charset="0"/>
                <a:cs typeface="Calibri" pitchFamily="34" charset="0"/>
              </a:rPr>
              <a:t>PoS</a:t>
            </a:r>
            <a:r>
              <a:rPr lang="cs-CZ" sz="3200" dirty="0">
                <a:latin typeface="Calibri" pitchFamily="34" charset="0"/>
                <a:cs typeface="Calibri" pitchFamily="34" charset="0"/>
              </a:rPr>
              <a:t> </a:t>
            </a:r>
            <a:br>
              <a:rPr lang="cs-CZ" sz="3200" dirty="0">
                <a:latin typeface="Calibri" pitchFamily="34" charset="0"/>
                <a:cs typeface="Calibri" pitchFamily="34" charset="0"/>
              </a:rPr>
            </a:br>
            <a:r>
              <a:rPr lang="cs-CZ" sz="32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dirty="0">
                <a:latin typeface="Calibri" pitchFamily="34" charset="0"/>
                <a:cs typeface="Calibri" pitchFamily="34" charset="0"/>
              </a:rPr>
              <a:t>v období leden – prosinec 2015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Graf 3"/>
          <p:cNvGraphicFramePr/>
          <p:nvPr/>
        </p:nvGraphicFramePr>
        <p:xfrm>
          <a:off x="467544" y="1536117"/>
          <a:ext cx="8208912" cy="4845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l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9654</TotalTime>
  <Words>1094</Words>
  <Application>Microsoft Office PowerPoint</Application>
  <PresentationFormat>Předvádění na obrazovce (4:3)</PresentationFormat>
  <Paragraphs>619</Paragraphs>
  <Slides>37</Slides>
  <Notes>19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6" baseType="lpstr">
      <vt:lpstr>Arial</vt:lpstr>
      <vt:lpstr>Calibri</vt:lpstr>
      <vt:lpstr>Corbel</vt:lpstr>
      <vt:lpstr>Times New Roman</vt:lpstr>
      <vt:lpstr>Wingdings</vt:lpstr>
      <vt:lpstr>Wingdings 2</vt:lpstr>
      <vt:lpstr>Wingdings 3</vt:lpstr>
      <vt:lpstr>Modul</vt:lpstr>
      <vt:lpstr>Dokument</vt:lpstr>
      <vt:lpstr>VÝVOJ POČTU KLIENTŮ V ZAŘÍZENÍCH SUZ MV  V OBDOBÍ LEDEN - PROSINEC 2015 </vt:lpstr>
      <vt:lpstr>Nové příchody do AZ v období leden – prosinec 2015  – dle způsobu příchodu</vt:lpstr>
      <vt:lpstr>Příchody do AZ v období leden – prosinec 2015 dle státní příslušnosti (absolutní počet uveden v závorce)</vt:lpstr>
      <vt:lpstr>Odchody z AZ v období leden – prosinec 2015  – dle způsobu odchodu</vt:lpstr>
      <vt:lpstr>Průměrný počet ubytovaných ve všech PřS a PoS v období leden – prosinec 2015</vt:lpstr>
      <vt:lpstr>Průměrný počet ubytovaných v PřS   v období leden – prosinec 2015</vt:lpstr>
      <vt:lpstr>Průměrný počet ubytovaných v PřS Zastávka v období leden – prosinec 2015</vt:lpstr>
      <vt:lpstr>Průměrný počet ubytovaných v PřS Praha – Ruzyně  v období leden – prosinec 2015</vt:lpstr>
      <vt:lpstr>Průměrný počet ubytovaných v PoS   v období leden – prosinec 2015</vt:lpstr>
      <vt:lpstr>Průměrný počet ubytovaných v PoS Havířov  v období leden – prosinec 2015</vt:lpstr>
      <vt:lpstr>Průměrný počet ubytovaných v PoS Kostelec nad Orlicí  v období leden – prosinec 2015</vt:lpstr>
      <vt:lpstr>Počet ubytovaných v pobytových střediscích</vt:lpstr>
      <vt:lpstr>Průměrný počet ubytovaných ve všech IAS  v období prosinec leden – prosinec 2015</vt:lpstr>
      <vt:lpstr>Průměrný počet ubytovaných ve všech IAS  v letech 2006 – 2015  (do roku 2005 včetně ostatních kapacit pro ubytování azylantů)</vt:lpstr>
      <vt:lpstr>  Průměrný počet ubytovaných v PřS a PoS v letech 2000 - 2015  </vt:lpstr>
      <vt:lpstr>ZZC v období leden – prosinec 2015 (příchody, odchody, stavy)</vt:lpstr>
      <vt:lpstr>Příchody cizinců do ZZC v roce 2015 dle státní příslušnosti (absolutní počet uveden v závorce)</vt:lpstr>
      <vt:lpstr>Průměrný počet ubytovaných ve všech ZZC  v období leden – prosinec 2015</vt:lpstr>
      <vt:lpstr>Průměrný počet ubytovaných v ZZC Bělá – Jezová  v období leden – prosinec 2015</vt:lpstr>
      <vt:lpstr>Průměrný počet ubytovaných v ZZC Vyšní Lhoty  v roce 2015 (v provozu od 7.8.2015)</vt:lpstr>
      <vt:lpstr>Průměrný počet ubytovaných v ZZC Drahonice  v roce 2015 (v provozu od 5.10.2015)</vt:lpstr>
      <vt:lpstr>Průměrný počet ubytovaných v ZZC v letech 2006 – 2015</vt:lpstr>
      <vt:lpstr>DOBROVOLNÉ NÁVRATY v roce 2015</vt:lpstr>
      <vt:lpstr>REALIZOVANÉ DOBROVOLNÉ NÁVRATY  v období leden – prosinec 2015</vt:lpstr>
      <vt:lpstr>REALIZOVANÉ DOBROVOLNÉ NÁVRATY  v období leden – prosinec 2015</vt:lpstr>
      <vt:lpstr>Transfery z ČR dle Nařízení Rady (ES) č. 343/2003 (DUBLIN II)</vt:lpstr>
      <vt:lpstr>Transfery z ČR dle Nařízení Rady (ES) č. 343/2003 (DUBLIN II)</vt:lpstr>
      <vt:lpstr>Transfery do ČR a z ČR dle Nařízení Rady (ES) č. 343/2003 (DUBLIN II)</vt:lpstr>
      <vt:lpstr>Psychologické služby</vt:lpstr>
      <vt:lpstr>Psychologické služby</vt:lpstr>
      <vt:lpstr>Supervize</vt:lpstr>
      <vt:lpstr>Integrace osob s MO – výuka českého jazyka</vt:lpstr>
      <vt:lpstr>Trendy vývoje Příchody do AZ - nejčastější státní příslušnosti v letech 2000 – 2004</vt:lpstr>
      <vt:lpstr>Trendy vývoje Příchody do AZ - nejčastější státní příslušnosti v letech 2005 – 2009</vt:lpstr>
      <vt:lpstr>Trendy vývoje Příchody do AZ - nejčastější státní příslušnosti v letech 2010 – 2015</vt:lpstr>
      <vt:lpstr>Příchody do AZ v období leden - únor 2016 dle státní příslušnosti (absolutní počet uveden v závorce)  CELKOVÝ POČET: 201 osob</vt:lpstr>
      <vt:lpstr>Příchody do ZZC v období leden - únor 2016 dle státní příslušnosti (absolutní počet uveden v závorce)  CELKOVÝ POČET: 67 osob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POČTU KLIENTŮ V ZAŘÍZENÍCH SUZ MV  ZA OBDOBÍ LEDEN – PROSINEC 2011</dc:title>
  <dc:creator>jviedenska</dc:creator>
  <cp:lastModifiedBy>kiro christo</cp:lastModifiedBy>
  <cp:revision>423</cp:revision>
  <dcterms:created xsi:type="dcterms:W3CDTF">2012-02-28T13:11:43Z</dcterms:created>
  <dcterms:modified xsi:type="dcterms:W3CDTF">2016-06-01T19:20:27Z</dcterms:modified>
</cp:coreProperties>
</file>