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76" r:id="rId3"/>
    <p:sldId id="277" r:id="rId4"/>
    <p:sldId id="257" r:id="rId5"/>
    <p:sldId id="289" r:id="rId6"/>
    <p:sldId id="279" r:id="rId7"/>
    <p:sldId id="278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59" r:id="rId18"/>
    <p:sldId id="260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5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</p:sldIdLst>
  <p:sldSz cx="10080625" cy="7559675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3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760BF248-3F7E-4ED7-AFD2-B8BD9E35EA46}" type="slidenum">
              <a:t>‹#›</a:t>
            </a:fld>
            <a:endParaRPr lang="cs-CZ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91921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cs-CZ"/>
          </a:p>
        </p:txBody>
      </p:sp>
      <p:sp>
        <p:nvSpPr>
          <p:cNvPr id="4" name="Zástupný symbol pro záhlaví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041CB4ED-CEB7-4DB6-ACF7-222E9287639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00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cs-CZ" sz="2000" b="0" i="0" u="none" strike="noStrike" kern="1200">
        <a:ln>
          <a:noFill/>
        </a:ln>
        <a:latin typeface="Arial" pitchFamily="18"/>
        <a:ea typeface="SimSun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DBF3E0C-7681-4D41-B1FE-8FE6068D84EC}" type="slidenum">
              <a:t>1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6EC4520-15DD-4ED5-898D-E6172AFE1020}" type="slidenum">
              <a:t>22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29A27D2-07B3-44F0-9FE8-F5A9855B7EB3}" type="slidenum">
              <a:t>23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1ACA80D-C29B-4526-A781-014E4B62CD83}" type="slidenum">
              <a:t>24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6D0F3CBA-9663-45A9-A671-ACCFFFE4E027}" type="slidenum">
              <a:t>25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A33C0D6-A6BC-4E48-9C2D-856DE8B571FF}" type="slidenum">
              <a:t>26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1FA7817-A329-4C3A-95FE-EDF3B56CA07F}" type="slidenum">
              <a:t>27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C107DCA-2D53-4256-A8BB-FA6C469516CB}" type="slidenum">
              <a:t>28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F032A7C-7D61-432F-8411-41F680F0DFE2}" type="slidenum">
              <a:t>29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18CD233-44EA-40CF-A224-290FD6914CA3}" type="slidenum">
              <a:t>30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C1D8DC9-EFEF-49B3-9565-FE68F9CDB4D2}" type="slidenum">
              <a:t>31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CFB4E95-F20A-414E-AEAB-7E391FEFF199}" type="slidenum">
              <a:t>4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4803CA5-6A97-4B95-A8D6-A1C657CDBA7D}" type="slidenum">
              <a:t>5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393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CFB4E95-F20A-414E-AEAB-7E391FEFF199}" type="slidenum">
              <a:t>6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604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D23CD14-B977-4230-8CD4-DBDBCFA8091C}" type="slidenum">
              <a:t>17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CA8C939-82A7-4FC6-AAAD-AFC11B6CB1D6}" type="slidenum">
              <a:t>18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D1A7CC2-D2A4-485B-9A4D-CDB1C0209821}" type="slidenum">
              <a:t>19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D8AC2BF-538E-4D78-9CE1-30C463FAC4E3}" type="slidenum">
              <a:t>20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64A0867A-EB0E-41EE-9140-D3BDA476665E}" type="slidenum">
              <a:t>21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1C3B0B3-BC3F-4F0E-8B57-D20BCBEB14E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5605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2DD3F0A-5178-4AAD-97AE-603BA2DE5B2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2185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754831B-7D7B-4BE0-B46A-03C2AE451FC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626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236630C-0388-4ED4-A228-DE8FF6A096E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38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3E3F902-19E2-4A77-985E-5D20F44FDB0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592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DC06B2-2198-4734-86BB-C3B0D112B74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64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D9F255-0A64-4214-A48C-428C064E985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32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A6F4185-4301-4026-836D-D8C63851E93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6074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2FA9C4-B30F-4B69-9F9F-0F68772A2C1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6810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62D842-3CC4-4780-88EC-0C0720C7D71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73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96C75EF-EFBF-499C-8A5A-CFF190EF2BF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62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FilmGrain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ctr" rtl="0" hangingPunct="0">
              <a:buNone/>
              <a:tabLst/>
              <a:defRPr lang="cs-CZ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375F42B7-8B62-4F31-BF4C-058B4E383C1C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hangingPunct="0">
        <a:tabLst/>
        <a:defRPr lang="cs-CZ" sz="4400" b="0" i="0" u="none" strike="noStrike" kern="1200">
          <a:ln>
            <a:noFill/>
          </a:ln>
          <a:latin typeface="Arial" pitchFamily="18"/>
          <a:ea typeface="SimSun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cs-CZ" sz="3200" b="0" i="0" u="none" strike="noStrike" kern="1200">
          <a:ln>
            <a:noFill/>
          </a:ln>
          <a:latin typeface="Arial" pitchFamily="18"/>
          <a:ea typeface="SimSun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z.cz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vcr.cz/migrac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unhcr.cz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 txBox="1">
            <a:spLocks noGrp="1"/>
          </p:cNvSpPr>
          <p:nvPr>
            <p:ph type="subTitle" idx="4294967295"/>
          </p:nvPr>
        </p:nvSpPr>
        <p:spPr>
          <a:xfrm>
            <a:off x="503999" y="1814040"/>
            <a:ext cx="9071640" cy="4899240"/>
          </a:xfrm>
        </p:spPr>
        <p:txBody>
          <a:bodyPr anchor="ctr"/>
          <a:lstStyle/>
          <a:p>
            <a:pPr lvl="0" algn="ctr"/>
            <a:r>
              <a:rPr lang="cs-CZ" b="1" dirty="0"/>
              <a:t>Kiril Christov</a:t>
            </a:r>
          </a:p>
          <a:p>
            <a:pPr lvl="0" algn="ctr"/>
            <a:r>
              <a:rPr lang="cs-CZ" dirty="0"/>
              <a:t>Správa uprchlických zařízení MV</a:t>
            </a:r>
          </a:p>
          <a:p>
            <a:pPr lvl="0" algn="ctr"/>
            <a:endParaRPr lang="cs-CZ" dirty="0"/>
          </a:p>
          <a:p>
            <a:pPr lvl="0" algn="ctr"/>
            <a:r>
              <a:rPr lang="cs-CZ" dirty="0">
                <a:solidFill>
                  <a:srgbClr val="000000"/>
                </a:solidFill>
              </a:rPr>
              <a:t>kchristov@suz.cz</a:t>
            </a:r>
          </a:p>
          <a:p>
            <a:pPr lvl="0" algn="ctr"/>
            <a:r>
              <a:rPr lang="cs-CZ" dirty="0">
                <a:solidFill>
                  <a:srgbClr val="000000"/>
                </a:solidFill>
              </a:rPr>
              <a:t>info@suz.cz</a:t>
            </a:r>
          </a:p>
          <a:p>
            <a:pPr lvl="0" algn="ctr"/>
            <a:endParaRPr lang="cs-CZ" dirty="0">
              <a:solidFill>
                <a:srgbClr val="000000"/>
              </a:solidFill>
            </a:endParaRPr>
          </a:p>
          <a:p>
            <a:pPr lvl="0" algn="ctr"/>
            <a:r>
              <a:rPr lang="cs-CZ" dirty="0">
                <a:solidFill>
                  <a:srgbClr val="000000"/>
                </a:solidFill>
              </a:rPr>
              <a:t>www.suz.cz</a:t>
            </a:r>
          </a:p>
          <a:p>
            <a:pPr lvl="0" algn="ctr"/>
            <a:r>
              <a:rPr lang="cs-CZ" dirty="0">
                <a:solidFill>
                  <a:srgbClr val="000000"/>
                </a:solidFill>
              </a:rPr>
              <a:t>www.integracnicentra.cz</a:t>
            </a:r>
          </a:p>
          <a:p>
            <a:pPr lvl="0" algn="ctr"/>
            <a:r>
              <a:rPr lang="cs-CZ" dirty="0">
                <a:solidFill>
                  <a:srgbClr val="000000"/>
                </a:solidFill>
              </a:rPr>
              <a:t>www.dobrovolnenavraty.cz</a:t>
            </a:r>
            <a:endParaRPr lang="cs-CZ" dirty="0">
              <a:solidFill>
                <a:srgbClr val="000000"/>
              </a:solidFill>
              <a:hlinkClick r:id="rId3"/>
            </a:endParaRPr>
          </a:p>
          <a:p>
            <a:pPr lvl="0" algn="ctr"/>
            <a:endParaRPr lang="cs-CZ" dirty="0"/>
          </a:p>
          <a:p>
            <a:pPr lvl="0" algn="ctr"/>
            <a:endParaRPr lang="cs-CZ" dirty="0"/>
          </a:p>
          <a:p>
            <a:pPr lvl="0" algn="ctr"/>
            <a:endParaRPr lang="cs-CZ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Bangladéš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Vraždy liberálů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Útoky na LGBT komunity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Podpora konzervativní </a:t>
            </a:r>
            <a:r>
              <a:rPr lang="cs-CZ" dirty="0" err="1"/>
              <a:t>náb</a:t>
            </a:r>
            <a:r>
              <a:rPr lang="cs-CZ" dirty="0"/>
              <a:t>. elity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 posledních třech letech bylo zavražděno okolo 20 liberálně smýšlejících osob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Dnes útoky na denním pořádku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5321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Irák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Protesty u zelené zóny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Hrozba hladomoru – až 50 tis. osob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Sebevražedné útoky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 dubnu 2016 zemřelo 400 civilistů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370 mrtvých hlásí </a:t>
            </a:r>
            <a:r>
              <a:rPr lang="cs-CZ" dirty="0" err="1"/>
              <a:t>bezp</a:t>
            </a:r>
            <a:r>
              <a:rPr lang="cs-CZ" dirty="0"/>
              <a:t>. složky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Vnitřně vysídlení Iráčané – 3,4 mil.</a:t>
            </a:r>
          </a:p>
        </p:txBody>
      </p:sp>
    </p:spTree>
    <p:extLst>
      <p:ext uri="{BB962C8B-B14F-4D97-AF65-F5344CB8AC3E}">
        <p14:creationId xmlns:p14="http://schemas.microsoft.com/office/powerpoint/2010/main" val="4166338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Turecko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Kampaň proti PKK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Rvačka v parlamentu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Razie proti 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Zatýkání příznivců </a:t>
            </a:r>
            <a:r>
              <a:rPr lang="cs-CZ" dirty="0" err="1"/>
              <a:t>Gulena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Na území 3 mil. syrských uprchlíků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50 tis. vysídlených osob (Kurdů)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4975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Afghánistán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Jarní ofenziva – operace </a:t>
            </a:r>
            <a:r>
              <a:rPr lang="cs-CZ" dirty="0" err="1"/>
              <a:t>Omari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Ztráty a dezerce </a:t>
            </a:r>
            <a:r>
              <a:rPr lang="cs-CZ" dirty="0" err="1"/>
              <a:t>afg</a:t>
            </a:r>
            <a:r>
              <a:rPr lang="cs-CZ" dirty="0"/>
              <a:t>. armády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Výbuch v Kábulu – 64 mrtvých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První čtvrtletí – 600 civilních obětí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2,4 Afgánců v Pákistánu a Íránu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10 tis. Afgánců v bojích v Sýrii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1,2 mil. vnitřně </a:t>
            </a:r>
            <a:r>
              <a:rPr lang="cs-CZ" dirty="0" err="1"/>
              <a:t>vysíldených</a:t>
            </a:r>
            <a:r>
              <a:rPr lang="cs-CZ" dirty="0"/>
              <a:t> (r. 2015 335 tis.)</a:t>
            </a:r>
          </a:p>
        </p:txBody>
      </p:sp>
    </p:spTree>
    <p:extLst>
      <p:ext uri="{BB962C8B-B14F-4D97-AF65-F5344CB8AC3E}">
        <p14:creationId xmlns:p14="http://schemas.microsoft.com/office/powerpoint/2010/main" val="392945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Migrační </a:t>
            </a:r>
            <a:r>
              <a:rPr lang="cs-CZ" dirty="0" err="1"/>
              <a:t>evr</a:t>
            </a:r>
            <a:r>
              <a:rPr lang="cs-CZ" dirty="0"/>
              <a:t>. trasy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Severní trasa – nárůst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Balkánská trasa – pokles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Řecká (Středomořská) – pokles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Italská – nárůst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Západní trasa a VB - nárůst</a:t>
            </a:r>
          </a:p>
        </p:txBody>
      </p:sp>
    </p:spTree>
    <p:extLst>
      <p:ext uri="{BB962C8B-B14F-4D97-AF65-F5344CB8AC3E}">
        <p14:creationId xmlns:p14="http://schemas.microsoft.com/office/powerpoint/2010/main" val="3971894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co na to EU?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Členové Evropské rady přijali s tur. premiérem prohlášení, ve kterém konkretizovali principy mechanismu výměny migrantů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Praktické problémy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Relokační schémata </a:t>
            </a:r>
            <a:r>
              <a:rPr lang="cs-CZ"/>
              <a:t>zatím příliš </a:t>
            </a:r>
            <a:r>
              <a:rPr lang="cs-CZ" dirty="0"/>
              <a:t>nefungují</a:t>
            </a:r>
          </a:p>
        </p:txBody>
      </p:sp>
    </p:spTree>
    <p:extLst>
      <p:ext uri="{BB962C8B-B14F-4D97-AF65-F5344CB8AC3E}">
        <p14:creationId xmlns:p14="http://schemas.microsoft.com/office/powerpoint/2010/main" val="1439864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Jaká je situace v ČR?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Nejvíce žádostí o ochranu UKR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Od června 2015 zajištěno 3442 osob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Počet relokovaných – 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Počet zajištěných „</a:t>
            </a:r>
            <a:r>
              <a:rPr lang="cs-CZ" dirty="0" err="1"/>
              <a:t>nelegálů</a:t>
            </a:r>
            <a:r>
              <a:rPr lang="cs-CZ" dirty="0"/>
              <a:t>“ – 139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Počet žadatelů o ochranu – 286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 integračním programu – cca 90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0120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/>
          <a:p>
            <a:pPr lvl="0"/>
            <a:r>
              <a:rPr lang="cs-CZ" dirty="0"/>
              <a:t>Participující organizace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2736000" cy="5362200"/>
          </a:xfrm>
        </p:spPr>
        <p:txBody>
          <a:bodyPr>
            <a:spAutoFit/>
          </a:bodyPr>
          <a:lstStyle/>
          <a:p>
            <a:pPr lvl="0"/>
            <a:r>
              <a:rPr lang="cs-CZ" b="1"/>
              <a:t>GO: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MV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OAMP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SUZ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ombudsman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samospráva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vzdělávací instituce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...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4294967295"/>
          </p:nvPr>
        </p:nvSpPr>
        <p:spPr>
          <a:xfrm>
            <a:off x="7200000" y="1800000"/>
            <a:ext cx="2376000" cy="4989600"/>
          </a:xfrm>
        </p:spPr>
        <p:txBody>
          <a:bodyPr>
            <a:spAutoFit/>
          </a:bodyPr>
          <a:lstStyle/>
          <a:p>
            <a:pPr lvl="0"/>
            <a:r>
              <a:rPr lang="cs-CZ" b="1"/>
              <a:t>IO: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UNHCR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ČČK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IOM</a:t>
            </a:r>
          </a:p>
        </p:txBody>
      </p:sp>
      <p:sp>
        <p:nvSpPr>
          <p:cNvPr id="5" name="Zástupný symbol pro text 4"/>
          <p:cNvSpPr txBox="1">
            <a:spLocks noGrp="1"/>
          </p:cNvSpPr>
          <p:nvPr>
            <p:ph type="body" idx="4294967295"/>
          </p:nvPr>
        </p:nvSpPr>
        <p:spPr>
          <a:xfrm>
            <a:off x="3744000" y="1800000"/>
            <a:ext cx="2376000" cy="4989600"/>
          </a:xfrm>
        </p:spPr>
        <p:txBody>
          <a:bodyPr>
            <a:spAutoFit/>
          </a:bodyPr>
          <a:lstStyle/>
          <a:p>
            <a:pPr lvl="0"/>
            <a:r>
              <a:rPr lang="cs-CZ" b="1"/>
              <a:t>NGO: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SOZE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OPU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La Strada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PPU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Charitas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Berkat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...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/>
          <a:p>
            <a:pPr lvl="0"/>
            <a:r>
              <a:rPr lang="cs-CZ"/>
              <a:t>Legislativa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/>
              <a:t>Listina základních práv a svobod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Zákon o azylu č. 325/1999 Sb.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Zákon o pobytu cizinců č. 326/1999 Sb.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Úmluva o právním postavení uprchlíků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Newyorský protokol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/>
          <a:p>
            <a:pPr lvl="0"/>
            <a:r>
              <a:rPr lang="cs-CZ"/>
              <a:t>Historie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/>
              <a:t>do roku 1986 tehdejší režim existenci problematiky uprchlíků nepřipouštěl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1991 ratifikace Úmluvy a Protokolu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v devadesátých letech a první dekádě síť azylových zařízení mnohem hustší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po zklidnění evropských válečných konfliktů začaly klesat počty uprchlíků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další významný pokles po vstupu ČR do EU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941294" y="874059"/>
            <a:ext cx="84313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>
                <a:latin typeface="Arial" panose="020B0604020202020204" pitchFamily="34" charset="0"/>
                <a:cs typeface="Arial" panose="020B0604020202020204" pitchFamily="34" charset="0"/>
              </a:rPr>
              <a:t>„Všímáte si, že v médiích se úplně přestalo mluvit o počtech migrantů, kteří v současnosti pronikají do Evropy, jediné zprávy jsou o počtech utonulých a nikdo nemá vůbec představu, kolik jich vlastně za první skoro půlrok do Evropy dorazilo, zřejmě se z toho stala silně utajovaná skutečnost.“</a:t>
            </a:r>
          </a:p>
          <a:p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			Iniciativa (Blok) proti islámu</a:t>
            </a:r>
          </a:p>
        </p:txBody>
      </p:sp>
    </p:spTree>
    <p:extLst>
      <p:ext uri="{BB962C8B-B14F-4D97-AF65-F5344CB8AC3E}">
        <p14:creationId xmlns:p14="http://schemas.microsoft.com/office/powerpoint/2010/main" val="2668548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/>
          <a:p>
            <a:pPr lvl="0"/>
            <a:r>
              <a:rPr lang="cs-CZ"/>
              <a:t>SUZ - klienti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/>
              <a:t>žadatelé o udělení mezinárodní ochrany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cizinci, kterým bylo uděleno správní vyhoštění (pobývající v ZZC)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osoby, kterým Česká republika poskytla dočasnou ochranu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osoby, kterým byla v ČR udělena mezinárodní ochrana včetně přesídlených osob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cizinci ze třetích zemí s dlouhodobých nebo trvalým pobytem</a:t>
            </a:r>
          </a:p>
        </p:txBody>
      </p:sp>
    </p:spTree>
  </p:cSld>
  <p:clrMapOvr>
    <a:masterClrMapping/>
  </p:clrMapOvr>
  <p:transition spd="med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/>
          <a:p>
            <a:pPr lvl="0"/>
            <a:r>
              <a:rPr lang="cs-CZ"/>
              <a:t>SUZ provozuje: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2160000"/>
            <a:ext cx="9071640" cy="450828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 dirty="0"/>
              <a:t> azylová zařízení</a:t>
            </a:r>
          </a:p>
          <a:p>
            <a:pPr lvl="2" hangingPunct="0">
              <a:spcBef>
                <a:spcPts val="0"/>
              </a:spcBef>
              <a:spcAft>
                <a:spcPts val="1417"/>
              </a:spcAft>
              <a:buSzPct val="75000"/>
              <a:buFont typeface="StarSymbol"/>
              <a:buChar char="–"/>
            </a:pPr>
            <a:r>
              <a:rPr lang="cs-CZ" sz="3200" dirty="0">
                <a:latin typeface="Arial" pitchFamily="18"/>
                <a:ea typeface="SimSun" pitchFamily="2"/>
              </a:rPr>
              <a:t>přijímací střediska</a:t>
            </a:r>
          </a:p>
          <a:p>
            <a:pPr lvl="2" hangingPunct="0">
              <a:spcBef>
                <a:spcPts val="0"/>
              </a:spcBef>
              <a:spcAft>
                <a:spcPts val="1417"/>
              </a:spcAft>
              <a:buSzPct val="75000"/>
              <a:buFont typeface="StarSymbol"/>
              <a:buChar char="–"/>
            </a:pPr>
            <a:r>
              <a:rPr lang="cs-CZ" sz="3200" dirty="0">
                <a:latin typeface="Arial" pitchFamily="18"/>
                <a:ea typeface="SimSun" pitchFamily="2"/>
              </a:rPr>
              <a:t>pobytová střediska</a:t>
            </a:r>
          </a:p>
          <a:p>
            <a:pPr lvl="2" hangingPunct="0">
              <a:spcBef>
                <a:spcPts val="0"/>
              </a:spcBef>
              <a:spcAft>
                <a:spcPts val="1417"/>
              </a:spcAft>
              <a:buSzPct val="75000"/>
              <a:buFont typeface="StarSymbol"/>
              <a:buChar char="–"/>
            </a:pPr>
            <a:r>
              <a:rPr lang="cs-CZ" sz="3200" dirty="0">
                <a:latin typeface="Arial" pitchFamily="18"/>
                <a:ea typeface="SimSun" pitchFamily="2"/>
              </a:rPr>
              <a:t>integrační střediska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 zařízení pro zajištění cizinců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 centra na podporu integrace cizinců</a:t>
            </a:r>
          </a:p>
          <a:p>
            <a:pPr lvl="0">
              <a:buSzPct val="45000"/>
              <a:buFont typeface="StarSymbol"/>
              <a:buChar char="●"/>
            </a:pPr>
            <a:endParaRPr lang="cs-CZ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/>
          <a:p>
            <a:pPr lvl="0"/>
            <a:r>
              <a:rPr lang="cs-CZ"/>
              <a:t>SUZ - PřS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 dirty="0"/>
              <a:t> identifikace osob a vydání víza (Policie)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 zahájení azylové procedury (OAMP)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 vstupní zdravotní prohlídky, karanténa a další procedury (SUZ a ZZ MV)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 uzavřené středisko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 pod prvního dne poskytovány služby v plném rozsahu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/>
          <a:p>
            <a:pPr lvl="0"/>
            <a:r>
              <a:rPr lang="cs-CZ"/>
              <a:t>SUZ - PoS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468360" y="2511720"/>
            <a:ext cx="9071640" cy="378828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 dirty="0"/>
              <a:t>příchod z přijímacího střediska po ukončení vstupních procedur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zajištění služeb v průběhu azylové řízení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otevřené středisko</a:t>
            </a:r>
          </a:p>
        </p:txBody>
      </p:sp>
    </p:spTree>
  </p:cSld>
  <p:clrMapOvr>
    <a:masterClrMapping/>
  </p:clrMapOvr>
  <p:transition spd="med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/>
          <a:p>
            <a:pPr lvl="0"/>
            <a:r>
              <a:rPr lang="cs-CZ"/>
              <a:t>Služby klientům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/>
              <a:t>ubytování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sociální služby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zdravotní péče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stravování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psychologická péče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volný čas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právní poradenství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/>
          <a:p>
            <a:pPr lvl="0"/>
            <a:r>
              <a:rPr lang="cs-CZ"/>
              <a:t>Evropské fondy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40000" y="2160000"/>
            <a:ext cx="9071640" cy="4179240"/>
          </a:xfrm>
        </p:spPr>
        <p:txBody>
          <a:bodyPr/>
          <a:lstStyle/>
          <a:p>
            <a:pPr lvl="0"/>
            <a:r>
              <a:rPr lang="cs-CZ" dirty="0">
                <a:latin typeface="Arial" pitchFamily="34"/>
                <a:ea typeface="Verdana" pitchFamily="34"/>
                <a:cs typeface="Verdana" pitchFamily="34"/>
              </a:rPr>
              <a:t>Prostředky z Evropských fondů umožnili SUZ modernizovat azylová zařízení včetně ubytovacích jednotek a prostor pro zájmové aktivity. Z Evropských fondů SUZ spolufinancovala část svých aktivit, např. zájmové aktivity, návratové reintegrační, integrační a repatriační programy aj.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/>
          <a:p>
            <a:pPr lvl="0"/>
            <a:r>
              <a:rPr lang="cs-CZ"/>
              <a:t>IAS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 dirty="0"/>
              <a:t>Jaroměř, Předlice (Ústí n./L.), Brno, Havířov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dočasné ubytování osob, kterým byl udělen azyl nebo doplňková ochrana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státní integrační program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výuka českého jazyka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nabídka integračních bytů od krajských úřadů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přesídlenecké programy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/>
          <a:p>
            <a:pPr lvl="0"/>
            <a:r>
              <a:rPr lang="cs-CZ"/>
              <a:t>ZZC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345096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 dirty="0"/>
              <a:t>umístění (zajištění) cizinců, se kterými bylo zahájeno řízení o správním vyhoštění a byli umístění do tohoto zařízení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pobyt v zařízením se řídí zvláštním řádem a nelze ho volně opouštět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služby poskytovány dle zákona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07440"/>
            <a:ext cx="9071640" cy="1250280"/>
          </a:xfrm>
        </p:spPr>
        <p:txBody>
          <a:bodyPr/>
          <a:lstStyle/>
          <a:p>
            <a:pPr lvl="0"/>
            <a:r>
              <a:rPr lang="cs-CZ"/>
              <a:t>Centra na podporu </a:t>
            </a:r>
            <a:br>
              <a:rPr lang="cs-CZ"/>
            </a:br>
            <a:r>
              <a:rPr lang="cs-CZ"/>
              <a:t>integrace cizinců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/>
              <a:t>podpora integrace cizincům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poradenské a informační služby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internetová pracoviště, knihovny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kurzy reálií a českého jazyka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participace na činnosti regionálních platforem – instituce aktivní na poli integrace cizinců v regionu</a:t>
            </a:r>
          </a:p>
        </p:txBody>
      </p:sp>
    </p:spTree>
  </p:cSld>
  <p:clrMapOvr>
    <a:masterClrMapping/>
  </p:clrMapOvr>
  <p:transition spd="med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/>
          <a:p>
            <a:pPr lvl="0"/>
            <a:r>
              <a:rPr lang="cs-CZ"/>
              <a:t>Dobrovolné návraty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/>
              <a:t>dobrovolný, bezpečný a důstojný návrat do země původu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finanční náklady mohou být hrazeny SUZ na základě žádosti žadatele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spolupráce s IOM, ČČK</a:t>
            </a:r>
          </a:p>
          <a:p>
            <a:pPr lvl="0">
              <a:buSzPct val="45000"/>
              <a:buFont typeface="StarSymbol"/>
              <a:buChar char="●"/>
            </a:pPr>
            <a:endParaRPr lang="cs-CZ"/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1996 – 2012 více než 5000 repatriovaných osob</a:t>
            </a:r>
          </a:p>
        </p:txBody>
      </p:sp>
    </p:spTree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39588" y="470647"/>
            <a:ext cx="843130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>
                <a:latin typeface="Arial" panose="020B0604020202020204" pitchFamily="34" charset="0"/>
                <a:cs typeface="Arial" panose="020B0604020202020204" pitchFamily="34" charset="0"/>
              </a:rPr>
              <a:t>Zdroje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Frontex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Hotspoty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EASO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EUROPOL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ECHO (Gen. ř. pro humanitární pomoc a civilní ochranu Evropské komise)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Zastupitelské úřady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ICMPD (Centrum pro koordinaci a spolupráci v oblasti migrace ve Středomoří)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IOM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UNHCR, ….</a:t>
            </a:r>
          </a:p>
        </p:txBody>
      </p:sp>
    </p:spTree>
    <p:extLst>
      <p:ext uri="{BB962C8B-B14F-4D97-AF65-F5344CB8AC3E}">
        <p14:creationId xmlns:p14="http://schemas.microsoft.com/office/powerpoint/2010/main" val="2645236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07440"/>
            <a:ext cx="9071640" cy="1250280"/>
          </a:xfrm>
        </p:spPr>
        <p:txBody>
          <a:bodyPr/>
          <a:lstStyle/>
          <a:p>
            <a:pPr lvl="0"/>
            <a:r>
              <a:rPr lang="cs-CZ" dirty="0"/>
              <a:t>Program dočasného útočiště</a:t>
            </a:r>
            <a:br>
              <a:rPr lang="cs-CZ" dirty="0"/>
            </a:br>
            <a:r>
              <a:rPr lang="cs-CZ" dirty="0"/>
              <a:t>a MEDEVAC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/>
              <a:t>uprchlíci z Bosny a Hercegoviny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legalizace pobytu formou dočasné ochrany</a:t>
            </a:r>
          </a:p>
          <a:p>
            <a:pPr lvl="0">
              <a:buSzPct val="45000"/>
              <a:buFont typeface="StarSymbol"/>
              <a:buChar char="●"/>
            </a:pPr>
            <a:endParaRPr lang="cs-CZ"/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občané Svazové republiky Jugoslávie – provincie Kosovo 1999</a:t>
            </a:r>
          </a:p>
          <a:p>
            <a:pPr lvl="0">
              <a:buSzPct val="45000"/>
              <a:buFont typeface="StarSymbol"/>
              <a:buChar char="●"/>
            </a:pPr>
            <a:endParaRPr lang="cs-CZ"/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Medevac – program evakuace osob ze zdravotních důvodů</a:t>
            </a:r>
          </a:p>
        </p:txBody>
      </p:sp>
    </p:spTree>
  </p:cSld>
  <p:clrMapOvr>
    <a:masterClrMapping/>
  </p:clrMapOvr>
  <p:transition spd="med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/>
          <a:p>
            <a:pPr lvl="0"/>
            <a:r>
              <a:rPr lang="cs-CZ"/>
              <a:t>Nároky na zaměstnance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/>
              <a:t>vzdělání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psychická a fyzická odolnost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tolerance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schopnost pracovat v multikulturním prostředí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odolnost proti syndromu vyhoření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jazyková vybavenost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/>
              <a:t>zkušenosti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629"/>
            <a:ext cx="10080625" cy="67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68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629"/>
            <a:ext cx="10080625" cy="67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56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629"/>
            <a:ext cx="10080625" cy="67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7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629"/>
            <a:ext cx="10080625" cy="67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04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629"/>
            <a:ext cx="10080625" cy="67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62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25"/>
            <a:ext cx="10080625" cy="67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33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25"/>
            <a:ext cx="10080625" cy="67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51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1007956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88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/>
          <a:p>
            <a:pPr lvl="0"/>
            <a:r>
              <a:rPr lang="cs-CZ" dirty="0"/>
              <a:t>Osnova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/>
          <a:p>
            <a:pPr marL="457200" lvl="0" indent="-457200">
              <a:buSzPct val="45000"/>
              <a:buFont typeface="Arial" panose="020B0604020202020204" pitchFamily="34" charset="0"/>
              <a:buChar char="•"/>
            </a:pPr>
            <a:r>
              <a:rPr lang="cs-CZ" dirty="0"/>
              <a:t>Mediální obraz a fakta</a:t>
            </a:r>
          </a:p>
          <a:p>
            <a:pPr marL="457200" lvl="0" indent="-457200">
              <a:buSzPct val="45000"/>
              <a:buFont typeface="Arial" panose="020B0604020202020204" pitchFamily="34" charset="0"/>
              <a:buChar char="•"/>
            </a:pPr>
            <a:r>
              <a:rPr lang="cs-CZ" dirty="0"/>
              <a:t>Situace ve světě</a:t>
            </a:r>
          </a:p>
          <a:p>
            <a:pPr marL="457200" lvl="0" indent="-457200">
              <a:buSzPct val="45000"/>
              <a:buFont typeface="Arial" panose="020B0604020202020204" pitchFamily="34" charset="0"/>
              <a:buChar char="•"/>
            </a:pPr>
            <a:r>
              <a:rPr lang="cs-CZ" dirty="0"/>
              <a:t>Migrační trasy</a:t>
            </a:r>
          </a:p>
          <a:p>
            <a:pPr marL="457200" lvl="0" indent="-457200">
              <a:buSzPct val="45000"/>
              <a:buFont typeface="Arial" panose="020B0604020202020204" pitchFamily="34" charset="0"/>
              <a:buChar char="•"/>
            </a:pPr>
            <a:r>
              <a:rPr lang="cs-CZ" dirty="0"/>
              <a:t>Evropská uprchlická politika</a:t>
            </a:r>
          </a:p>
          <a:p>
            <a:pPr marL="457200" lvl="0" indent="-457200">
              <a:buSzPct val="45000"/>
              <a:buFont typeface="Arial" panose="020B0604020202020204" pitchFamily="34" charset="0"/>
              <a:buChar char="•"/>
            </a:pPr>
            <a:r>
              <a:rPr lang="cs-CZ" dirty="0"/>
              <a:t>Situace v evropských státech</a:t>
            </a:r>
          </a:p>
          <a:p>
            <a:pPr marL="457200" lvl="0" indent="-457200">
              <a:buSzPct val="45000"/>
              <a:buFont typeface="Arial" panose="020B0604020202020204" pitchFamily="34" charset="0"/>
              <a:buChar char="•"/>
            </a:pPr>
            <a:r>
              <a:rPr lang="cs-CZ" dirty="0"/>
              <a:t>Uprchlíci v Česku</a:t>
            </a:r>
          </a:p>
          <a:p>
            <a:pPr marL="457200" lvl="0" indent="-457200">
              <a:buSzPct val="45000"/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1007956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16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629"/>
            <a:ext cx="10080625" cy="67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35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/>
          <a:p>
            <a:pPr lvl="0"/>
            <a:r>
              <a:rPr lang="cs-CZ" dirty="0"/>
              <a:t>Základní pojmy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/>
          <a:p>
            <a:pPr marL="457200" lvl="0" indent="-457200">
              <a:buSzPct val="45000"/>
              <a:buFont typeface="Arial" panose="020B0604020202020204" pitchFamily="34" charset="0"/>
              <a:buChar char="•"/>
            </a:pPr>
            <a:r>
              <a:rPr lang="cs-CZ" dirty="0"/>
              <a:t>uprchlík / migrant</a:t>
            </a:r>
          </a:p>
          <a:p>
            <a:pPr marL="457200" lvl="0" indent="-457200">
              <a:buSzPct val="45000"/>
              <a:buFont typeface="Arial" panose="020B0604020202020204" pitchFamily="34" charset="0"/>
              <a:buChar char="•"/>
            </a:pPr>
            <a:r>
              <a:rPr lang="cs-CZ" dirty="0"/>
              <a:t>azyl</a:t>
            </a:r>
          </a:p>
          <a:p>
            <a:pPr marL="457200" lvl="0" indent="-457200">
              <a:buSzPct val="45000"/>
              <a:buFont typeface="Arial" panose="020B0604020202020204" pitchFamily="34" charset="0"/>
              <a:buChar char="•"/>
            </a:pPr>
            <a:r>
              <a:rPr lang="cs-CZ" dirty="0"/>
              <a:t>dočasná ochrana</a:t>
            </a:r>
          </a:p>
          <a:p>
            <a:pPr marL="457200" lvl="0" indent="-457200">
              <a:buSzPct val="45000"/>
              <a:buFont typeface="Arial" panose="020B0604020202020204" pitchFamily="34" charset="0"/>
              <a:buChar char="•"/>
            </a:pPr>
            <a:r>
              <a:rPr lang="cs-CZ" dirty="0"/>
              <a:t>žádost o mezinárodní ochranu / žadatel</a:t>
            </a:r>
          </a:p>
          <a:p>
            <a:pPr marL="457200" lvl="0" indent="-457200">
              <a:buSzPct val="45000"/>
              <a:buFont typeface="Arial" panose="020B0604020202020204" pitchFamily="34" charset="0"/>
              <a:buChar char="•"/>
            </a:pPr>
            <a:endParaRPr lang="cs-CZ" dirty="0"/>
          </a:p>
          <a:p>
            <a:pPr marL="457200" lvl="0" indent="-457200">
              <a:buSzPct val="45000"/>
              <a:buFont typeface="Arial" panose="020B0604020202020204" pitchFamily="34" charset="0"/>
              <a:buChar char="•"/>
            </a:pPr>
            <a:r>
              <a:rPr lang="cs-CZ" dirty="0">
                <a:hlinkClick r:id="rId3"/>
              </a:rPr>
              <a:t>www.mvcr.cz/migrace</a:t>
            </a:r>
            <a:r>
              <a:rPr lang="cs-CZ" dirty="0"/>
              <a:t> - slovník pojmů</a:t>
            </a:r>
          </a:p>
          <a:p>
            <a:pPr marL="457200" lvl="0" indent="-457200">
              <a:buSzPct val="45000"/>
              <a:buFont typeface="Arial" panose="020B0604020202020204" pitchFamily="34" charset="0"/>
              <a:buChar char="•"/>
            </a:pPr>
            <a:r>
              <a:rPr lang="cs-CZ" dirty="0">
                <a:hlinkClick r:id="rId4"/>
              </a:rPr>
              <a:t>www.unhcr.cz</a:t>
            </a:r>
            <a:r>
              <a:rPr lang="cs-CZ" dirty="0"/>
              <a:t> – legislativa aj.</a:t>
            </a:r>
          </a:p>
          <a:p>
            <a:pPr lvl="0">
              <a:buSzPct val="45000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258681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/>
          <a:p>
            <a:pPr lvl="0"/>
            <a:r>
              <a:rPr lang="cs-CZ" dirty="0"/>
              <a:t>Odkud jsou „ti druzí“?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5290666"/>
          </a:xfrm>
        </p:spPr>
        <p:txBody>
          <a:bodyPr/>
          <a:lstStyle/>
          <a:p>
            <a:pPr lvl="0">
              <a:buSzPct val="45000"/>
            </a:pPr>
            <a:r>
              <a:rPr lang="cs-CZ" sz="2400" i="1" dirty="0"/>
              <a:t>Situace v posledních týdnech</a:t>
            </a:r>
          </a:p>
          <a:p>
            <a:pPr lvl="0">
              <a:buSzPct val="45000"/>
            </a:pPr>
            <a:r>
              <a:rPr lang="cs-CZ" dirty="0"/>
              <a:t>	Ukrajina</a:t>
            </a:r>
          </a:p>
          <a:p>
            <a:pPr lvl="0">
              <a:buSzPct val="45000"/>
            </a:pPr>
            <a:r>
              <a:rPr lang="cs-CZ" dirty="0"/>
              <a:t>	Sýrie</a:t>
            </a:r>
          </a:p>
          <a:p>
            <a:pPr lvl="0">
              <a:buSzPct val="45000"/>
            </a:pPr>
            <a:r>
              <a:rPr lang="cs-CZ" dirty="0"/>
              <a:t>	Afganistán</a:t>
            </a:r>
          </a:p>
          <a:p>
            <a:pPr lvl="0">
              <a:buSzPct val="45000"/>
            </a:pPr>
            <a:r>
              <a:rPr lang="cs-CZ" dirty="0"/>
              <a:t>	Bangladéš</a:t>
            </a:r>
          </a:p>
          <a:p>
            <a:pPr lvl="0">
              <a:buSzPct val="45000"/>
            </a:pPr>
            <a:r>
              <a:rPr lang="cs-CZ" dirty="0"/>
              <a:t>	Irák</a:t>
            </a:r>
          </a:p>
          <a:p>
            <a:pPr lvl="0">
              <a:buSzPct val="45000"/>
            </a:pPr>
            <a:r>
              <a:rPr lang="cs-CZ" dirty="0"/>
              <a:t>				</a:t>
            </a:r>
            <a:r>
              <a:rPr lang="cs-CZ" i="1" dirty="0"/>
              <a:t>Turecko</a:t>
            </a:r>
          </a:p>
          <a:p>
            <a:pPr lvl="0">
              <a:buSzPct val="45000"/>
            </a:pPr>
            <a:r>
              <a:rPr lang="cs-CZ" i="1" dirty="0"/>
              <a:t>				Náhorní Karabach</a:t>
            </a:r>
          </a:p>
        </p:txBody>
      </p:sp>
    </p:spTree>
    <p:extLst>
      <p:ext uri="{BB962C8B-B14F-4D97-AF65-F5344CB8AC3E}">
        <p14:creationId xmlns:p14="http://schemas.microsoft.com/office/powerpoint/2010/main" val="357733601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Ukrajina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Boje na linii dotyku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Jaceňuk</a:t>
            </a:r>
            <a:r>
              <a:rPr lang="cs-CZ" dirty="0"/>
              <a:t> vs. </a:t>
            </a:r>
            <a:r>
              <a:rPr lang="cs-CZ" dirty="0" err="1"/>
              <a:t>Porošenko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Zákaz </a:t>
            </a:r>
            <a:r>
              <a:rPr lang="cs-CZ" dirty="0" err="1"/>
              <a:t>medžlisu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Od počátku konfliktu zemřelo 9,2 tis. osob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1,6 mil. Ukrajinců bylo vnitřně vysídleno</a:t>
            </a:r>
          </a:p>
        </p:txBody>
      </p:sp>
    </p:spTree>
    <p:extLst>
      <p:ext uri="{BB962C8B-B14F-4D97-AF65-F5344CB8AC3E}">
        <p14:creationId xmlns:p14="http://schemas.microsoft.com/office/powerpoint/2010/main" val="844370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Sýrie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Zhroucení příměří v okolí </a:t>
            </a:r>
            <a:r>
              <a:rPr lang="cs-CZ" dirty="0" err="1"/>
              <a:t>Aleppa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Útoky IS v severní Sýrii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Parlamentní neuznané volby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Počet obětí konfliktu – 260 tis.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Ze země uprchlo 4,8 mil. Syřanů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6,5 mil. Syřanů bylo vnitřně vysídleno</a:t>
            </a:r>
          </a:p>
        </p:txBody>
      </p:sp>
    </p:spTree>
    <p:extLst>
      <p:ext uri="{BB962C8B-B14F-4D97-AF65-F5344CB8AC3E}">
        <p14:creationId xmlns:p14="http://schemas.microsoft.com/office/powerpoint/2010/main" val="1500704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Arménie – Ázerbájdžán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boje na linii dotyku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Vojenská technika z Ruska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Pád cen ropy a nezaměstnanost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Na přelomu 80. a 90 let bylo usmrceno 30 tis. osob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 Náhorního Karabachu uprchl 1 mil. osob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neúspěšný mírový proces od r. 1994</a:t>
            </a:r>
          </a:p>
        </p:txBody>
      </p:sp>
    </p:spTree>
    <p:extLst>
      <p:ext uri="{BB962C8B-B14F-4D97-AF65-F5344CB8AC3E}">
        <p14:creationId xmlns:p14="http://schemas.microsoft.com/office/powerpoint/2010/main" val="1208073944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1004</Words>
  <Application>Microsoft Office PowerPoint</Application>
  <PresentationFormat>Vlastní</PresentationFormat>
  <Paragraphs>242</Paragraphs>
  <Slides>41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51" baseType="lpstr">
      <vt:lpstr>Arial Unicode MS</vt:lpstr>
      <vt:lpstr>SimSun</vt:lpstr>
      <vt:lpstr>Arial</vt:lpstr>
      <vt:lpstr>Calibri</vt:lpstr>
      <vt:lpstr>Mangal</vt:lpstr>
      <vt:lpstr>StarSymbol</vt:lpstr>
      <vt:lpstr>Tahoma</vt:lpstr>
      <vt:lpstr>Times New Roman</vt:lpstr>
      <vt:lpstr>Verdana</vt:lpstr>
      <vt:lpstr>Výchozí</vt:lpstr>
      <vt:lpstr>Prezentace aplikace PowerPoint</vt:lpstr>
      <vt:lpstr>Prezentace aplikace PowerPoint</vt:lpstr>
      <vt:lpstr>Prezentace aplikace PowerPoint</vt:lpstr>
      <vt:lpstr>Osnova</vt:lpstr>
      <vt:lpstr>Základní pojmy</vt:lpstr>
      <vt:lpstr>Odkud jsou „ti druzí“?</vt:lpstr>
      <vt:lpstr>Ukrajina</vt:lpstr>
      <vt:lpstr>Sýrie</vt:lpstr>
      <vt:lpstr>Arménie – Ázerbájdžán</vt:lpstr>
      <vt:lpstr>Bangladéš</vt:lpstr>
      <vt:lpstr>Irák</vt:lpstr>
      <vt:lpstr>Turecko</vt:lpstr>
      <vt:lpstr>Afghánistán</vt:lpstr>
      <vt:lpstr>Migrační evr. trasy</vt:lpstr>
      <vt:lpstr>A co na to EU?</vt:lpstr>
      <vt:lpstr>Jaká je situace v ČR?</vt:lpstr>
      <vt:lpstr>Participující organizace</vt:lpstr>
      <vt:lpstr>Legislativa</vt:lpstr>
      <vt:lpstr>Historie</vt:lpstr>
      <vt:lpstr>SUZ - klienti</vt:lpstr>
      <vt:lpstr>SUZ provozuje:</vt:lpstr>
      <vt:lpstr>SUZ - PřS</vt:lpstr>
      <vt:lpstr>SUZ - PoS</vt:lpstr>
      <vt:lpstr>Služby klientům</vt:lpstr>
      <vt:lpstr>Evropské fondy</vt:lpstr>
      <vt:lpstr>IAS</vt:lpstr>
      <vt:lpstr>ZZC</vt:lpstr>
      <vt:lpstr>Centra na podporu  integrace cizinců</vt:lpstr>
      <vt:lpstr>Dobrovolné návraty</vt:lpstr>
      <vt:lpstr>Program dočasného útočiště a MEDEVAC</vt:lpstr>
      <vt:lpstr>Nároky na zaměstnance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kiro christo</dc:creator>
  <cp:lastModifiedBy>kiro christo</cp:lastModifiedBy>
  <cp:revision>21</cp:revision>
  <cp:lastPrinted>2013-11-05T14:49:40Z</cp:lastPrinted>
  <dcterms:created xsi:type="dcterms:W3CDTF">2013-11-04T09:13:52Z</dcterms:created>
  <dcterms:modified xsi:type="dcterms:W3CDTF">2016-06-01T20:44:06Z</dcterms:modified>
</cp:coreProperties>
</file>