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5" r:id="rId12"/>
    <p:sldId id="264" r:id="rId13"/>
    <p:sldId id="274" r:id="rId14"/>
    <p:sldId id="266" r:id="rId15"/>
    <p:sldId id="270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12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1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50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01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94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61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91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18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3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27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3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749A-5C2B-40D8-9404-742CB941FF86}" type="datetimeFigureOut">
              <a:rPr lang="cs-CZ" smtClean="0"/>
              <a:t>1. 6. 2016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E9E4-139C-4AAB-949F-F2F41CBBF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72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rozhlas.cz/zpravy/uprchlic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otes/pom%C3%A1h%C3%A1me-lidem-na-%C3%BAt%C4%9Bku/reakce-slovinsk%C3%A9-policie-na-informace-uveden%C3%A9-v-%C4%8Dl%C3%A1nku-martina-herz%C3%A1na-v-den%C3%ADku-/109695579701652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otes/pom%C3%A1h%C3%A1me-lidem-na-%C3%BAt%C4%9Bku/reakce-na-novinkycz-vol2-pro%C4%8D-je-v-idomeni-kriminalita/116874461317097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597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Utopíme se v migraci? </a:t>
            </a:r>
            <a:br>
              <a:rPr lang="cs-CZ" dirty="0"/>
            </a:br>
            <a:r>
              <a:rPr lang="cs-CZ" dirty="0"/>
              <a:t>Uprchlická krize vs. krize českého mediální prostoru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560274"/>
            <a:ext cx="9144000" cy="1655762"/>
          </a:xfrm>
        </p:spPr>
        <p:txBody>
          <a:bodyPr/>
          <a:lstStyle/>
          <a:p>
            <a:r>
              <a:rPr lang="cs-CZ" dirty="0"/>
              <a:t>MARIE HEŘMANOVÁ, FHS UK </a:t>
            </a:r>
          </a:p>
          <a:p>
            <a:r>
              <a:rPr lang="cs-CZ" dirty="0"/>
              <a:t>NADACE OPEN SOCIETY FUND PRAHA/POMÁHÁME LIDEM NA ÚTĚKU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4814249"/>
            <a:ext cx="3071813" cy="17042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4786284"/>
            <a:ext cx="3024188" cy="16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5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Uprchlíci jako oběť nebo hrozba? </a:t>
            </a:r>
          </a:p>
        </p:txBody>
      </p:sp>
      <p:pic>
        <p:nvPicPr>
          <p:cNvPr id="4" name="Zástupný symbol pro obsah 3" descr="Screenshot (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47115"/>
            <a:ext cx="6019800" cy="3971925"/>
          </a:xfrm>
          <a:prstGeom prst="rect">
            <a:avLst/>
          </a:prstGeom>
        </p:spPr>
      </p:pic>
      <p:pic>
        <p:nvPicPr>
          <p:cNvPr id="5" name="Obrázek 4" descr="Screenshot (5).png"/>
          <p:cNvPicPr>
            <a:picLocks noChangeAspect="1"/>
          </p:cNvPicPr>
          <p:nvPr/>
        </p:nvPicPr>
        <p:blipFill>
          <a:blip r:embed="rId3" cstate="print"/>
          <a:srcRect t="38888"/>
          <a:stretch>
            <a:fillRect/>
          </a:stretch>
        </p:blipFill>
        <p:spPr>
          <a:xfrm>
            <a:off x="5947068" y="1496573"/>
            <a:ext cx="6048375" cy="3673007"/>
          </a:xfrm>
          <a:prstGeom prst="rect">
            <a:avLst/>
          </a:prstGeom>
        </p:spPr>
      </p:pic>
      <p:pic>
        <p:nvPicPr>
          <p:cNvPr id="6" name="Obrázek 5" descr="APTOPIX Turkey Migran_K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1737" y="3633340"/>
            <a:ext cx="5719313" cy="32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4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3" y="219807"/>
            <a:ext cx="6193874" cy="34257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8" y="594463"/>
            <a:ext cx="5785632" cy="50299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2" y="2546650"/>
            <a:ext cx="5073617" cy="37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Reprezentace uprchlíků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0660" y="1690688"/>
            <a:ext cx="6365357" cy="3703818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424109" y="1526687"/>
            <a:ext cx="5181600" cy="4351338"/>
          </a:xfrm>
        </p:spPr>
        <p:txBody>
          <a:bodyPr/>
          <a:lstStyle/>
          <a:p>
            <a:r>
              <a:rPr lang="cs-CZ" dirty="0"/>
              <a:t>Objekt policejní činnosti – nutnost ostrahy, zatýkání, zabavování zbraní</a:t>
            </a:r>
          </a:p>
          <a:p>
            <a:r>
              <a:rPr lang="cs-CZ" dirty="0"/>
              <a:t>Obecná čísla bez kontextu (tolik a tolik lidí tam a tam)</a:t>
            </a:r>
          </a:p>
          <a:p>
            <a:r>
              <a:rPr lang="cs-CZ" dirty="0"/>
              <a:t>Oběti tragických událostí potřebující pomocnou ruku</a:t>
            </a:r>
          </a:p>
          <a:p>
            <a:r>
              <a:rPr lang="cs-CZ" dirty="0"/>
              <a:t>Příběhy uprchlíků – pouze ve smyslu příběhů útěku, nikoliv životních příběhů jako takových</a:t>
            </a:r>
          </a:p>
        </p:txBody>
      </p:sp>
    </p:spTree>
    <p:extLst>
      <p:ext uri="{BB962C8B-B14F-4D97-AF65-F5344CB8AC3E}">
        <p14:creationId xmlns:p14="http://schemas.microsoft.com/office/powerpoint/2010/main" val="366954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2" y="79130"/>
            <a:ext cx="10058400" cy="66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Dobrovolníci: padouši nebo hrdinové?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9248"/>
            <a:ext cx="10515600" cy="4351338"/>
          </a:xfrm>
        </p:spPr>
        <p:txBody>
          <a:bodyPr/>
          <a:lstStyle/>
          <a:p>
            <a:r>
              <a:rPr lang="cs-CZ" dirty="0"/>
              <a:t>Uprchlík jako hrozba               dobrovolník jako padouch</a:t>
            </a:r>
          </a:p>
          <a:p>
            <a:r>
              <a:rPr lang="cs-CZ" dirty="0"/>
              <a:t>Uprchlík jako oběť                   dobrovolník jako hrdina</a:t>
            </a:r>
          </a:p>
          <a:p>
            <a:endParaRPr lang="cs-CZ" dirty="0"/>
          </a:p>
          <a:p>
            <a:r>
              <a:rPr lang="cs-CZ" dirty="0"/>
              <a:t>Dobrovolníci jako ti, kteří napomáhají invazi, naivní </a:t>
            </a:r>
            <a:r>
              <a:rPr lang="cs-CZ" dirty="0" err="1"/>
              <a:t>sluníčkaří</a:t>
            </a:r>
            <a:r>
              <a:rPr lang="cs-CZ" dirty="0"/>
              <a:t>, kteří nechápou hrozbu</a:t>
            </a:r>
          </a:p>
          <a:p>
            <a:r>
              <a:rPr lang="cs-CZ" dirty="0"/>
              <a:t>Dobrovolníci jako zdroj informací – vypravěči příběhů, kteří zprostředkovávají hlas uprchlíků samotných</a:t>
            </a:r>
          </a:p>
          <a:p>
            <a:r>
              <a:rPr lang="cs-CZ" dirty="0"/>
              <a:t>Kde jsou uprchlíci a proč nemluví sami za sebe?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220308" y="1934308"/>
            <a:ext cx="888023" cy="211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220308" y="2412023"/>
            <a:ext cx="888023" cy="211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81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" y="245598"/>
            <a:ext cx="7513320" cy="6050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82" r="23494" b="-482"/>
          <a:stretch/>
        </p:blipFill>
        <p:spPr>
          <a:xfrm>
            <a:off x="5305278" y="675836"/>
            <a:ext cx="6485206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8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za to může?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Faktická nepřítomnost uprchlíků na území ČR (viz „fronta na uprchlíky“ na Hlavním nádraží nebo při příjezdu Iráčanů) vs. často až hystericky udržovaný zájem o téma ze strany politiků</a:t>
            </a:r>
          </a:p>
          <a:p>
            <a:r>
              <a:rPr lang="cs-CZ" dirty="0"/>
              <a:t>Neznalost migrační tématiky – až do roku 2014 se téma v médiích vyskytovalo minimálně</a:t>
            </a:r>
          </a:p>
          <a:p>
            <a:r>
              <a:rPr lang="cs-CZ" dirty="0"/>
              <a:t>Téměř nulová etnická diverzita v redakcích</a:t>
            </a:r>
          </a:p>
          <a:p>
            <a:r>
              <a:rPr lang="cs-CZ" dirty="0"/>
              <a:t>Vlastnická struktura médií: komu se novinář zodpovídá? </a:t>
            </a:r>
            <a:r>
              <a:rPr lang="cs-CZ" dirty="0" err="1"/>
              <a:t>Řetežec</a:t>
            </a:r>
            <a:r>
              <a:rPr lang="cs-CZ" dirty="0"/>
              <a:t> redaktor – editor – vedoucí vydání – šéfredaktor – čtenář (a čtenost)</a:t>
            </a:r>
          </a:p>
          <a:p>
            <a:r>
              <a:rPr lang="cs-CZ" dirty="0"/>
              <a:t>Mají novináři vychovávat čtenáře nebo nabízet to, co lidi zajímá? </a:t>
            </a:r>
          </a:p>
          <a:p>
            <a:r>
              <a:rPr lang="cs-CZ" dirty="0"/>
              <a:t>Vliv sociálních sítí a internetu – stírání rozdílu mezi producenty a konzumenty mediálního obsahu</a:t>
            </a:r>
          </a:p>
        </p:txBody>
      </p:sp>
    </p:spTree>
    <p:extLst>
      <p:ext uri="{BB962C8B-B14F-4D97-AF65-F5344CB8AC3E}">
        <p14:creationId xmlns:p14="http://schemas.microsoft.com/office/powerpoint/2010/main" val="154476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za to může II. – mezinárodní srovnání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Německo: tendence k „příliš pozitivnímu“ zpravodajství, obavy z autocenzury (zaváhání nad zveřejněním silvestrovských útoků)</a:t>
            </a:r>
          </a:p>
          <a:p>
            <a:r>
              <a:rPr lang="cs-CZ" dirty="0"/>
              <a:t>Británie: bulvár vs. seriózní média</a:t>
            </a:r>
          </a:p>
          <a:p>
            <a:r>
              <a:rPr lang="cs-CZ" dirty="0"/>
              <a:t>Itálie: tendence k populismu a </a:t>
            </a:r>
            <a:r>
              <a:rPr lang="cs-CZ" dirty="0" err="1"/>
              <a:t>hate-speech</a:t>
            </a:r>
            <a:r>
              <a:rPr lang="cs-CZ" dirty="0"/>
              <a:t>, ale silný závazek novinářů k „etickému žurnalismu“</a:t>
            </a:r>
          </a:p>
          <a:p>
            <a:r>
              <a:rPr lang="cs-CZ" dirty="0"/>
              <a:t>Dle analýz se Česko svým pokrytím tématiky nejvíce blíží Bulharsku…</a:t>
            </a:r>
          </a:p>
          <a:p>
            <a:endParaRPr lang="cs-CZ" dirty="0"/>
          </a:p>
          <a:p>
            <a:pPr marL="0" indent="0" algn="r">
              <a:buNone/>
            </a:pPr>
            <a:r>
              <a:rPr lang="cs-CZ" sz="2400" dirty="0"/>
              <a:t>Zdroj: </a:t>
            </a:r>
            <a:r>
              <a:rPr lang="cs-CZ" sz="2400" dirty="0" err="1"/>
              <a:t>Moving</a:t>
            </a:r>
            <a:r>
              <a:rPr lang="cs-CZ" sz="2400" dirty="0"/>
              <a:t> </a:t>
            </a:r>
            <a:r>
              <a:rPr lang="cs-CZ" sz="2400" dirty="0" err="1"/>
              <a:t>Stories</a:t>
            </a:r>
            <a:r>
              <a:rPr lang="cs-CZ" sz="2400" dirty="0"/>
              <a:t> – International </a:t>
            </a:r>
            <a:r>
              <a:rPr lang="cs-CZ" sz="2400" dirty="0" err="1"/>
              <a:t>Rewiev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How</a:t>
            </a:r>
            <a:r>
              <a:rPr lang="cs-CZ" sz="2400" dirty="0"/>
              <a:t> Media </a:t>
            </a:r>
            <a:r>
              <a:rPr lang="cs-CZ" sz="2400" dirty="0" err="1"/>
              <a:t>Cover</a:t>
            </a:r>
            <a:r>
              <a:rPr lang="cs-CZ" sz="2400" dirty="0"/>
              <a:t> </a:t>
            </a:r>
            <a:r>
              <a:rPr lang="cs-CZ" sz="2400" dirty="0" err="1"/>
              <a:t>Migration</a:t>
            </a:r>
            <a:r>
              <a:rPr lang="cs-CZ" sz="2400" dirty="0"/>
              <a:t>, </a:t>
            </a:r>
            <a:r>
              <a:rPr lang="cs-CZ" sz="2400" dirty="0" err="1"/>
              <a:t>ed</a:t>
            </a:r>
            <a:r>
              <a:rPr lang="cs-CZ" sz="2400" dirty="0"/>
              <a:t>. Adrian </a:t>
            </a:r>
            <a:r>
              <a:rPr lang="cs-CZ" sz="2400" dirty="0" err="1"/>
              <a:t>Whyte</a:t>
            </a:r>
            <a:r>
              <a:rPr lang="cs-CZ" sz="2400" dirty="0"/>
              <a:t>, </a:t>
            </a:r>
            <a:r>
              <a:rPr lang="cs-CZ" sz="2400" dirty="0" err="1"/>
              <a:t>Ethical</a:t>
            </a:r>
            <a:r>
              <a:rPr lang="cs-CZ" sz="2400" dirty="0"/>
              <a:t> </a:t>
            </a:r>
            <a:r>
              <a:rPr lang="cs-CZ" sz="2400" dirty="0" err="1"/>
              <a:t>Journalism</a:t>
            </a:r>
            <a:r>
              <a:rPr lang="cs-CZ" sz="2400" dirty="0"/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3615718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140" y="78031"/>
            <a:ext cx="10515600" cy="1325563"/>
          </a:xfrm>
        </p:spPr>
        <p:txBody>
          <a:bodyPr/>
          <a:lstStyle/>
          <a:p>
            <a:r>
              <a:rPr lang="cs-CZ" dirty="0"/>
              <a:t>Příklady kvalitního zpravodajství: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6450" y="1403594"/>
            <a:ext cx="5181600" cy="4351338"/>
          </a:xfrm>
        </p:spPr>
        <p:txBody>
          <a:bodyPr/>
          <a:lstStyle/>
          <a:p>
            <a:r>
              <a:rPr lang="cs-CZ" dirty="0"/>
              <a:t>Český Rozhlas: </a:t>
            </a:r>
            <a:r>
              <a:rPr lang="cs-CZ" dirty="0">
                <a:hlinkClick r:id="rId2"/>
              </a:rPr>
              <a:t>http://www.rozhlas.cz/zpravy/uprchlici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403594"/>
            <a:ext cx="5181600" cy="4773369"/>
          </a:xfrm>
        </p:spPr>
        <p:txBody>
          <a:bodyPr/>
          <a:lstStyle/>
          <a:p>
            <a:r>
              <a:rPr lang="cs-CZ" dirty="0"/>
              <a:t>Aktualne.cz  - uprchlický speciál a online zpravodajství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2" y="2927838"/>
            <a:ext cx="4592976" cy="31241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570" y="2388126"/>
            <a:ext cx="5498490" cy="42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vlastně v krizi?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Mediální pokrytí uprchlické krize v ČR – data, fakta, analýzy</a:t>
            </a:r>
          </a:p>
          <a:p>
            <a:r>
              <a:rPr lang="cs-CZ" dirty="0"/>
              <a:t>Zdroje informací, ze kterých média čerpají </a:t>
            </a:r>
          </a:p>
          <a:p>
            <a:r>
              <a:rPr lang="cs-CZ" dirty="0"/>
              <a:t>Metafory uprchlické krize – vlny, přílivy aneb utopíme se skutečně v migraci? </a:t>
            </a:r>
          </a:p>
          <a:p>
            <a:r>
              <a:rPr lang="cs-CZ" dirty="0"/>
              <a:t>Uprchlík jako oběť vs. uprchlík jako hrozba – dva základní mediální obrazy </a:t>
            </a:r>
          </a:p>
          <a:p>
            <a:r>
              <a:rPr lang="cs-CZ" dirty="0"/>
              <a:t>Dobrovolníci jako hrdinové nebo padouši?</a:t>
            </a:r>
          </a:p>
          <a:p>
            <a:r>
              <a:rPr lang="cs-CZ" dirty="0"/>
              <a:t>Kdo za to může? Novináři jako hrdinové nebo padouši</a:t>
            </a:r>
          </a:p>
        </p:txBody>
      </p:sp>
    </p:spTree>
    <p:extLst>
      <p:ext uri="{BB962C8B-B14F-4D97-AF65-F5344CB8AC3E}">
        <p14:creationId xmlns:p14="http://schemas.microsoft.com/office/powerpoint/2010/main" val="257820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235304"/>
            <a:ext cx="10515600" cy="1325563"/>
          </a:xfrm>
        </p:spPr>
        <p:txBody>
          <a:bodyPr/>
          <a:lstStyle/>
          <a:p>
            <a:r>
              <a:rPr lang="cs-CZ" dirty="0"/>
              <a:t>Mediální pokrytí uprchlické krize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729" y="1622413"/>
            <a:ext cx="8257809" cy="44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19" y="205154"/>
            <a:ext cx="69913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4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523" y="83771"/>
            <a:ext cx="10515600" cy="1325563"/>
          </a:xfrm>
        </p:spPr>
        <p:txBody>
          <a:bodyPr/>
          <a:lstStyle/>
          <a:p>
            <a:r>
              <a:rPr lang="cs-CZ" dirty="0"/>
              <a:t>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523" y="1066434"/>
            <a:ext cx="10515600" cy="4351338"/>
          </a:xfrm>
        </p:spPr>
        <p:txBody>
          <a:bodyPr/>
          <a:lstStyle/>
          <a:p>
            <a:r>
              <a:rPr lang="cs-CZ" dirty="0"/>
              <a:t>Přebírané agenturní zprávy vs. vlastní zpravodajství – reportéři na místě</a:t>
            </a:r>
          </a:p>
          <a:p>
            <a:r>
              <a:rPr lang="cs-CZ" dirty="0"/>
              <a:t>Dobrovolníci vs. politici, veřejné činné osoby (Hitler vs. Žid – tzv. falešná objektivita)</a:t>
            </a:r>
            <a:endParaRPr lang="cs-CZ" u="sng" dirty="0"/>
          </a:p>
          <a:p>
            <a:r>
              <a:rPr lang="cs-CZ" dirty="0"/>
              <a:t>Ví novináři odkud čerpat data? (příklad: rozhlas.cz/uprchlici)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0" y="3373988"/>
            <a:ext cx="5876925" cy="33242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755" y="3574013"/>
            <a:ext cx="5810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0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006" y="151303"/>
            <a:ext cx="7651461" cy="65396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4978" y="509954"/>
            <a:ext cx="3893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Kauza Novinky a Martin Herzán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Viz: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https://www.facebook.com/notes/pom%C3%A1h%C3%A1me-lidem-na-%C3%BAt%C4%9Bku/reakce-slovinsk%C3%A9-policie-na-informace-uveden%C3%A9-v-%C4%8Dl%C3%A1nku-martina-herz%C3%A1na-v-den%C3%ADku-/1096955797016520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239796" y="1257108"/>
            <a:ext cx="3924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„Denně táborem prošly asi tři tisíce uprchlíků – byly tu i celé rodiny, ale většinou osamocení mladí muži.</a:t>
            </a:r>
          </a:p>
          <a:p>
            <a:pPr algn="just"/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Přicházeli nejen ze států postižených válkou – Sýrie, Afghánistánu či Iráku –, ale situaci tu zkoušelo využít také mnoho skutečně jen ekonomických migrantů z území, kde žádná válka není.“ </a:t>
            </a:r>
          </a:p>
        </p:txBody>
      </p:sp>
    </p:spTree>
    <p:extLst>
      <p:ext uri="{BB962C8B-B14F-4D97-AF65-F5344CB8AC3E}">
        <p14:creationId xmlns:p14="http://schemas.microsoft.com/office/powerpoint/2010/main" val="167046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17" y="475152"/>
            <a:ext cx="7638683" cy="56578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607669" y="677007"/>
            <a:ext cx="329711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Novinky vol.2 – text převzatý z Die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Welt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a doplněný o informace z ČTK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Provizorní tábořiště v 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Idomeni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vzniklo samovolně poté, co asi před třemi měsíci Makedonie a další země na takzvané balkánské cestě uzavřely hranice pro migranty, kteří proudili do Evropy. Loni jich touto cestou přišlo více než milión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Viz: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https://www.facebook.com/notes/pom%C3%A1h%C3%A1me-lidem-na-%C3%BAt%C4%9Bku/reakce-na-novinkycz-vol2-pro%C4%8D-je-v-idomeni-kriminalita/1168744613170971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1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Utopíme se v migraci? Mediální metafory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5" y="1509102"/>
            <a:ext cx="473853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97" y="1509102"/>
            <a:ext cx="6143772" cy="444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6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 a metafory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opakující se výrazy: vlny, příliv, záplava, proud/proudit, tsunami, „postupující masa“</a:t>
            </a:r>
          </a:p>
          <a:p>
            <a:r>
              <a:rPr lang="cs-CZ" dirty="0"/>
              <a:t>Charakteristický odosobněný jazyk – uprchlíci jako objekt, nikoliv subjekt (časté užívání sloves v trpném rodě – vlna se valí, uprchlíci jsou umístěni…)</a:t>
            </a:r>
          </a:p>
          <a:p>
            <a:r>
              <a:rPr lang="cs-CZ" dirty="0"/>
              <a:t>Nelogické a nesprávné obraty jako „ilegální uprchlík“, „uprchlický tábor“ v případě detence či hraničního přechodu, faktické i logické chyby v textech</a:t>
            </a:r>
          </a:p>
          <a:p>
            <a:r>
              <a:rPr lang="cs-CZ" dirty="0"/>
              <a:t>Oblíbené obrazy jako „mladí silní muži s drahými </a:t>
            </a:r>
            <a:r>
              <a:rPr lang="cs-CZ" dirty="0" err="1"/>
              <a:t>smartphony</a:t>
            </a:r>
            <a:r>
              <a:rPr lang="cs-CZ" dirty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5397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631</Words>
  <Application>Microsoft Office PowerPoint</Application>
  <PresentationFormat>Širokoúhlá obrazovka</PresentationFormat>
  <Paragraphs>79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Utopíme se v migraci?  Uprchlická krize vs. krize českého mediální prostoru</vt:lpstr>
      <vt:lpstr>Kdo je vlastně v krizi? </vt:lpstr>
      <vt:lpstr>Mediální pokrytí uprchlické krize</vt:lpstr>
      <vt:lpstr>Prezentace aplikace PowerPoint</vt:lpstr>
      <vt:lpstr>Zdroje informací</vt:lpstr>
      <vt:lpstr>Prezentace aplikace PowerPoint</vt:lpstr>
      <vt:lpstr>Prezentace aplikace PowerPoint</vt:lpstr>
      <vt:lpstr>Utopíme se v migraci? Mediální metafory</vt:lpstr>
      <vt:lpstr>Jazyk a metafory II.</vt:lpstr>
      <vt:lpstr>Uprchlíci jako oběť nebo hrozba? </vt:lpstr>
      <vt:lpstr>Prezentace aplikace PowerPoint</vt:lpstr>
      <vt:lpstr>Reprezentace uprchlíků</vt:lpstr>
      <vt:lpstr>Prezentace aplikace PowerPoint</vt:lpstr>
      <vt:lpstr>Dobrovolníci: padouši nebo hrdinové? </vt:lpstr>
      <vt:lpstr>Prezentace aplikace PowerPoint</vt:lpstr>
      <vt:lpstr>Kdo za to může? </vt:lpstr>
      <vt:lpstr>Kdo za to může II. – mezinárodní srovnání</vt:lpstr>
      <vt:lpstr>Příklady kvalitního zpravodajství: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Utopíme se v migraci?  Uprchlická krize vs. krize českého mediální prostoru</dc:title>
  <dc:creator>Marie Heřmanová</dc:creator>
  <cp:lastModifiedBy>Marie Heřmanová</cp:lastModifiedBy>
  <cp:revision>15</cp:revision>
  <dcterms:created xsi:type="dcterms:W3CDTF">2016-06-01T10:21:47Z</dcterms:created>
  <dcterms:modified xsi:type="dcterms:W3CDTF">2016-06-01T15:56:40Z</dcterms:modified>
</cp:coreProperties>
</file>